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8"/>
  </p:notesMasterIdLst>
  <p:sldIdLst>
    <p:sldId id="256" r:id="rId2"/>
    <p:sldId id="33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340" r:id="rId26"/>
    <p:sldId id="341" r:id="rId27"/>
    <p:sldId id="279" r:id="rId28"/>
    <p:sldId id="280" r:id="rId29"/>
    <p:sldId id="281" r:id="rId30"/>
    <p:sldId id="282" r:id="rId31"/>
    <p:sldId id="283" r:id="rId32"/>
    <p:sldId id="284" r:id="rId33"/>
    <p:sldId id="285" r:id="rId34"/>
    <p:sldId id="286" r:id="rId35"/>
    <p:sldId id="287" r:id="rId36"/>
    <p:sldId id="288" r:id="rId37"/>
    <p:sldId id="290" r:id="rId38"/>
    <p:sldId id="342" r:id="rId39"/>
    <p:sldId id="343" r:id="rId40"/>
    <p:sldId id="344" r:id="rId41"/>
    <p:sldId id="297" r:id="rId42"/>
    <p:sldId id="292" r:id="rId43"/>
    <p:sldId id="298" r:id="rId44"/>
    <p:sldId id="299" r:id="rId45"/>
    <p:sldId id="301" r:id="rId46"/>
    <p:sldId id="302" r:id="rId47"/>
    <p:sldId id="303" r:id="rId48"/>
    <p:sldId id="304" r:id="rId49"/>
    <p:sldId id="305" r:id="rId50"/>
    <p:sldId id="345" r:id="rId51"/>
    <p:sldId id="346" r:id="rId52"/>
    <p:sldId id="347" r:id="rId53"/>
    <p:sldId id="348" r:id="rId54"/>
    <p:sldId id="349" r:id="rId55"/>
    <p:sldId id="296" r:id="rId56"/>
    <p:sldId id="350" r:id="rId5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C6E014-A8B6-4A06-9F73-80C0B37CAE09}" v="42" dt="2022-02-21T06:06:13.241"/>
    <p1510:client id="{AE972747-1342-4C9C-B8AB-FF1FDE554847}" v="39" dt="2022-02-21T06:53:52.720"/>
    <p1510:client id="{D3B7F9F7-C649-4F85-B2AD-60E1DAECCC37}" v="50" dt="2019-07-01T01:09:38.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來賓使用者" providerId="Windows Live" clId="Web-{A9C6E014-A8B6-4A06-9F73-80C0B37CAE09}"/>
    <pc:docChg chg="modSld">
      <pc:chgData name="來賓使用者" userId="" providerId="Windows Live" clId="Web-{A9C6E014-A8B6-4A06-9F73-80C0B37CAE09}" dt="2022-02-21T06:06:13.241" v="41" actId="1076"/>
      <pc:docMkLst>
        <pc:docMk/>
      </pc:docMkLst>
      <pc:sldChg chg="addSp delSp modSp">
        <pc:chgData name="來賓使用者" userId="" providerId="Windows Live" clId="Web-{A9C6E014-A8B6-4A06-9F73-80C0B37CAE09}" dt="2022-02-21T06:06:13.241" v="41" actId="1076"/>
        <pc:sldMkLst>
          <pc:docMk/>
          <pc:sldMk cId="0" sldId="285"/>
        </pc:sldMkLst>
        <pc:spChg chg="mod">
          <ac:chgData name="來賓使用者" userId="" providerId="Windows Live" clId="Web-{A9C6E014-A8B6-4A06-9F73-80C0B37CAE09}" dt="2022-02-21T06:06:05.960" v="40" actId="20577"/>
          <ac:spMkLst>
            <pc:docMk/>
            <pc:sldMk cId="0" sldId="285"/>
            <ac:spMk id="287" creationId="{00000000-0000-0000-0000-000000000000}"/>
          </ac:spMkLst>
        </pc:spChg>
        <pc:picChg chg="add del mod">
          <ac:chgData name="來賓使用者" userId="" providerId="Windows Live" clId="Web-{A9C6E014-A8B6-4A06-9F73-80C0B37CAE09}" dt="2022-02-21T06:05:28.428" v="4"/>
          <ac:picMkLst>
            <pc:docMk/>
            <pc:sldMk cId="0" sldId="285"/>
            <ac:picMk id="2" creationId="{5B0E1D2D-05C2-4CE2-8950-1AF9A54A7596}"/>
          </ac:picMkLst>
        </pc:picChg>
        <pc:picChg chg="add mod">
          <ac:chgData name="來賓使用者" userId="" providerId="Windows Live" clId="Web-{A9C6E014-A8B6-4A06-9F73-80C0B37CAE09}" dt="2022-02-21T06:05:36.365" v="7" actId="14100"/>
          <ac:picMkLst>
            <pc:docMk/>
            <pc:sldMk cId="0" sldId="285"/>
            <ac:picMk id="3" creationId="{0493E479-AB71-4069-A979-5436DD112B9C}"/>
          </ac:picMkLst>
        </pc:picChg>
        <pc:picChg chg="del">
          <ac:chgData name="來賓使用者" userId="" providerId="Windows Live" clId="Web-{A9C6E014-A8B6-4A06-9F73-80C0B37CAE09}" dt="2022-02-21T06:04:56.333" v="0"/>
          <ac:picMkLst>
            <pc:docMk/>
            <pc:sldMk cId="0" sldId="285"/>
            <ac:picMk id="288" creationId="{00000000-0000-0000-0000-000000000000}"/>
          </ac:picMkLst>
        </pc:picChg>
        <pc:picChg chg="mod">
          <ac:chgData name="來賓使用者" userId="" providerId="Windows Live" clId="Web-{A9C6E014-A8B6-4A06-9F73-80C0B37CAE09}" dt="2022-02-21T06:06:13.241" v="41" actId="1076"/>
          <ac:picMkLst>
            <pc:docMk/>
            <pc:sldMk cId="0" sldId="285"/>
            <ac:picMk id="289" creationId="{00000000-0000-0000-0000-000000000000}"/>
          </ac:picMkLst>
        </pc:picChg>
      </pc:sldChg>
    </pc:docChg>
  </pc:docChgLst>
  <pc:docChgLst>
    <pc:chgData name="吳 晏宏" userId="cae95bb2721ebeda" providerId="Windows Live" clId="Web-{AE972747-1342-4C9C-B8AB-FF1FDE554847}"/>
    <pc:docChg chg="addSld modSld">
      <pc:chgData name="吳 晏宏" userId="cae95bb2721ebeda" providerId="Windows Live" clId="Web-{AE972747-1342-4C9C-B8AB-FF1FDE554847}" dt="2022-02-21T06:53:52.720" v="37" actId="14100"/>
      <pc:docMkLst>
        <pc:docMk/>
      </pc:docMkLst>
      <pc:sldChg chg="addSp delSp modSp add replId">
        <pc:chgData name="吳 晏宏" userId="cae95bb2721ebeda" providerId="Windows Live" clId="Web-{AE972747-1342-4C9C-B8AB-FF1FDE554847}" dt="2022-02-21T06:53:52.720" v="37" actId="14100"/>
        <pc:sldMkLst>
          <pc:docMk/>
          <pc:sldMk cId="841867907" sldId="350"/>
        </pc:sldMkLst>
        <pc:spChg chg="mod">
          <ac:chgData name="吳 晏宏" userId="cae95bb2721ebeda" providerId="Windows Live" clId="Web-{AE972747-1342-4C9C-B8AB-FF1FDE554847}" dt="2022-02-21T06:51:01.653" v="10" actId="20577"/>
          <ac:spMkLst>
            <pc:docMk/>
            <pc:sldMk cId="841867907" sldId="350"/>
            <ac:spMk id="3" creationId="{E70B2B4B-2B36-4DD7-A458-B735E1C7DA96}"/>
          </ac:spMkLst>
        </pc:spChg>
        <pc:spChg chg="add del mod">
          <ac:chgData name="吳 晏宏" userId="cae95bb2721ebeda" providerId="Windows Live" clId="Web-{AE972747-1342-4C9C-B8AB-FF1FDE554847}" dt="2022-02-21T06:50:53.637" v="3"/>
          <ac:spMkLst>
            <pc:docMk/>
            <pc:sldMk cId="841867907" sldId="350"/>
            <ac:spMk id="6" creationId="{1B587FFC-6BDE-41CC-B987-EB34E1574854}"/>
          </ac:spMkLst>
        </pc:spChg>
        <pc:spChg chg="add mod">
          <ac:chgData name="吳 晏宏" userId="cae95bb2721ebeda" providerId="Windows Live" clId="Web-{AE972747-1342-4C9C-B8AB-FF1FDE554847}" dt="2022-02-21T06:51:36.685" v="23" actId="20577"/>
          <ac:spMkLst>
            <pc:docMk/>
            <pc:sldMk cId="841867907" sldId="350"/>
            <ac:spMk id="7" creationId="{FE3F4CC7-B759-4142-95BF-7C2829A95EEC}"/>
          </ac:spMkLst>
        </pc:spChg>
        <pc:spChg chg="add mod">
          <ac:chgData name="吳 晏宏" userId="cae95bb2721ebeda" providerId="Windows Live" clId="Web-{AE972747-1342-4C9C-B8AB-FF1FDE554847}" dt="2022-02-21T06:53:52.720" v="37" actId="14100"/>
          <ac:spMkLst>
            <pc:docMk/>
            <pc:sldMk cId="841867907" sldId="350"/>
            <ac:spMk id="11" creationId="{125D847A-ACFF-45A3-8984-768249C66593}"/>
          </ac:spMkLst>
        </pc:spChg>
        <pc:spChg chg="del">
          <ac:chgData name="吳 晏宏" userId="cae95bb2721ebeda" providerId="Windows Live" clId="Web-{AE972747-1342-4C9C-B8AB-FF1FDE554847}" dt="2022-02-21T06:50:49.950" v="2"/>
          <ac:spMkLst>
            <pc:docMk/>
            <pc:sldMk cId="841867907" sldId="350"/>
            <ac:spMk id="314" creationId="{00000000-0000-0000-0000-000000000000}"/>
          </ac:spMkLst>
        </pc:spChg>
        <pc:picChg chg="del">
          <ac:chgData name="吳 晏宏" userId="cae95bb2721ebeda" providerId="Windows Live" clId="Web-{AE972747-1342-4C9C-B8AB-FF1FDE554847}" dt="2022-02-21T06:50:47.965" v="1"/>
          <ac:picMkLst>
            <pc:docMk/>
            <pc:sldMk cId="841867907" sldId="350"/>
            <ac:picMk id="4" creationId="{AAC9E5A8-4F68-4E93-8796-5554C8B1A994}"/>
          </ac:picMkLst>
        </pc:picChg>
        <pc:picChg chg="del">
          <ac:chgData name="吳 晏宏" userId="cae95bb2721ebeda" providerId="Windows Live" clId="Web-{AE972747-1342-4C9C-B8AB-FF1FDE554847}" dt="2022-02-21T06:50:54.434" v="4"/>
          <ac:picMkLst>
            <pc:docMk/>
            <pc:sldMk cId="841867907" sldId="350"/>
            <ac:picMk id="5" creationId="{9990AB66-3B2C-47B3-AE3C-158EB848F5CA}"/>
          </ac:picMkLst>
        </pc:picChg>
        <pc:picChg chg="add mod">
          <ac:chgData name="吳 晏宏" userId="cae95bb2721ebeda" providerId="Windows Live" clId="Web-{AE972747-1342-4C9C-B8AB-FF1FDE554847}" dt="2022-02-21T06:53:30.782" v="33" actId="1076"/>
          <ac:picMkLst>
            <pc:docMk/>
            <pc:sldMk cId="841867907" sldId="350"/>
            <ac:picMk id="9" creationId="{5DC1DE32-9EFC-4B8B-A369-ECBB8DF7FA35}"/>
          </ac:picMkLst>
        </pc:picChg>
        <pc:picChg chg="add mod">
          <ac:chgData name="吳 晏宏" userId="cae95bb2721ebeda" providerId="Windows Live" clId="Web-{AE972747-1342-4C9C-B8AB-FF1FDE554847}" dt="2022-02-21T06:53:33.344" v="34" actId="1076"/>
          <ac:picMkLst>
            <pc:docMk/>
            <pc:sldMk cId="841867907" sldId="350"/>
            <ac:picMk id="10" creationId="{979F7963-9E5C-4D49-9B29-6846E634C59E}"/>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104058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3372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06db3d4bc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06db3d4bc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38455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06db3d4b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06db3d4b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66164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06db3d4b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06db3d4b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20093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06db3d4b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06db3d4b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53203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06db3d4b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06db3d4b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87062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06db3d4b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06db3d4b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02066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06db3d4b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06db3d4b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7808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06db3d4bc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06db3d4b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36124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06db3d4bc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06db3d4b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970624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06db3d4b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06db3d4b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5527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06db3d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06db3d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45298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06db3d4bc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06db3d4b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69645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06db3d4bc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06db3d4bc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13853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06db3d4b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06db3d4b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27015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06db3d4b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06db3d4b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33870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06db3d4bc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06db3d4bc_2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20510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06db3d4bc_2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06db3d4bc_2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260214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06db3d4bc_2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06db3d4bc_2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947870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06db3d4bc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06db3d4bc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28060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06db3d4bc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06db3d4bc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63585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06db3d4bc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06db3d4bc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9342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06db3d4bc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06db3d4bc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4759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06db3d4bc_2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06db3d4bc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1057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06db3d4bc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406db3d4bc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88132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06db3d4bc_2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406db3d4bc_2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11689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36624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99962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94023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06681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358270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44285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39596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06db3d4bc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06db3d4bc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648272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462705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40345665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6051366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356469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5914159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3380839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648159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17962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5439594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ltLang="en-US" dirty="0"/>
              <a:t>標題 問答題批改 加強說明</a:t>
            </a:r>
            <a:endParaRPr dirty="0"/>
          </a:p>
        </p:txBody>
      </p:sp>
    </p:spTree>
    <p:extLst>
      <p:ext uri="{BB962C8B-B14F-4D97-AF65-F5344CB8AC3E}">
        <p14:creationId xmlns:p14="http://schemas.microsoft.com/office/powerpoint/2010/main" val="33528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06db3d4bc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06db3d4bc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469750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9978236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912087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306427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6db3d4bc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6db3d4bc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65194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06db3d4bc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06db3d4bc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65533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06db3d4bc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06db3d4bc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80543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06db3d4bc_2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06db3d4bc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9499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06db3d4bc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06db3d4bc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65010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11BF029-19E4-4738-89BF-3AEDF253B43A}" type="datetimeFigureOut">
              <a:rPr lang="zh-TW" altLang="en-US" smtClean="0"/>
              <a:t>2022/2/20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34F4BDE-B2DD-4035-84DF-8A6B4B02958B}" type="slidenum">
              <a:rPr lang="zh-TW" altLang="en-US" smtClean="0"/>
              <a:t>‹#›</a:t>
            </a:fld>
            <a:endParaRPr lang="zh-TW" altLang="en-US"/>
          </a:p>
        </p:txBody>
      </p:sp>
    </p:spTree>
    <p:extLst>
      <p:ext uri="{BB962C8B-B14F-4D97-AF65-F5344CB8AC3E}">
        <p14:creationId xmlns:p14="http://schemas.microsoft.com/office/powerpoint/2010/main" val="244650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deh.csie.ncku.edu.tw/sdc"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78.png"/></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90.png"/><Relationship Id="rId4" Type="http://schemas.openxmlformats.org/officeDocument/2006/relationships/image" Target="../media/image89.png"/></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4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02.png"/></Relationships>
</file>

<file path=ppt/slides/_rels/slide4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04.png"/></Relationships>
</file>

<file path=ppt/slides/_rels/slide4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4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110.png"/><Relationship Id="rId4" Type="http://schemas.openxmlformats.org/officeDocument/2006/relationships/image" Target="../media/image10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88.png"/><Relationship Id="rId4" Type="http://schemas.openxmlformats.org/officeDocument/2006/relationships/image" Target="../media/image112.png"/></Relationships>
</file>

<file path=ppt/slides/_rels/slide5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14.png"/></Relationships>
</file>

<file path=ppt/slides/_rels/slide5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117.png"/><Relationship Id="rId4" Type="http://schemas.openxmlformats.org/officeDocument/2006/relationships/image" Target="../media/image116.png"/></Relationships>
</file>

<file path=ppt/slides/_rels/slide5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19.png"/></Relationships>
</file>

<file path=ppt/slides/_rels/slide54.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notesSlide" Target="../notesSlides/notesSlide51.xml"/><Relationship Id="rId7" Type="http://schemas.openxmlformats.org/officeDocument/2006/relationships/image" Target="../media/image120.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22.png"/><Relationship Id="rId4" Type="http://schemas.openxmlformats.org/officeDocument/2006/relationships/image" Target="../media/image121.png"/></Relationships>
</file>

<file path=ppt/slides/_rels/slide5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25.png"/></Relationships>
</file>

<file path=ppt/slides/_rels/slide5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2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ltLang="zh-TW" dirty="0"/>
              <a:t>SDC</a:t>
            </a:r>
            <a:r>
              <a:rPr lang="zh-TW" dirty="0"/>
              <a:t>-DEH 網站使用手冊</a:t>
            </a: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帳號註冊</a:t>
            </a:r>
            <a:endParaRPr/>
          </a:p>
        </p:txBody>
      </p:sp>
      <p:sp>
        <p:nvSpPr>
          <p:cNvPr id="112" name="Google Shape;112;p21"/>
          <p:cNvSpPr txBox="1">
            <a:spLocks noGrp="1"/>
          </p:cNvSpPr>
          <p:nvPr>
            <p:ph type="body" idx="1"/>
          </p:nvPr>
        </p:nvSpPr>
        <p:spPr>
          <a:xfrm>
            <a:off x="3793300" y="1405325"/>
            <a:ext cx="50388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a:t>將資料填寫完畢即可完成註冊</a:t>
            </a:r>
            <a:endParaRPr/>
          </a:p>
          <a:p>
            <a:pPr marL="0" lvl="0" indent="0" rtl="0">
              <a:spcBef>
                <a:spcPts val="1600"/>
              </a:spcBef>
              <a:spcAft>
                <a:spcPts val="0"/>
              </a:spcAft>
              <a:buNone/>
            </a:pPr>
            <a:endParaRPr/>
          </a:p>
          <a:p>
            <a:pPr marL="914400" marR="0" lvl="0" indent="0" algn="l" rtl="0">
              <a:lnSpc>
                <a:spcPct val="115000"/>
              </a:lnSpc>
              <a:spcBef>
                <a:spcPts val="1600"/>
              </a:spcBef>
              <a:spcAft>
                <a:spcPts val="1600"/>
              </a:spcAft>
              <a:buNone/>
            </a:pPr>
            <a:endParaRPr/>
          </a:p>
        </p:txBody>
      </p:sp>
      <p:pic>
        <p:nvPicPr>
          <p:cNvPr id="113" name="Google Shape;113;p21"/>
          <p:cNvPicPr preferRelativeResize="0"/>
          <p:nvPr/>
        </p:nvPicPr>
        <p:blipFill>
          <a:blip r:embed="rId3">
            <a:alphaModFix/>
          </a:blip>
          <a:stretch>
            <a:fillRect/>
          </a:stretch>
        </p:blipFill>
        <p:spPr>
          <a:xfrm>
            <a:off x="0" y="1017725"/>
            <a:ext cx="3793301" cy="42266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546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a:t>用戶資訊</a:t>
            </a:r>
            <a:endParaRPr/>
          </a:p>
        </p:txBody>
      </p:sp>
      <p:pic>
        <p:nvPicPr>
          <p:cNvPr id="119" name="Google Shape;119;p22"/>
          <p:cNvPicPr preferRelativeResize="0"/>
          <p:nvPr/>
        </p:nvPicPr>
        <p:blipFill>
          <a:blip r:embed="rId3">
            <a:alphaModFix/>
          </a:blip>
          <a:stretch>
            <a:fillRect/>
          </a:stretch>
        </p:blipFill>
        <p:spPr>
          <a:xfrm>
            <a:off x="417175" y="1523000"/>
            <a:ext cx="4317251" cy="2661375"/>
          </a:xfrm>
          <a:prstGeom prst="rect">
            <a:avLst/>
          </a:prstGeom>
          <a:noFill/>
          <a:ln>
            <a:noFill/>
          </a:ln>
        </p:spPr>
      </p:pic>
      <p:sp>
        <p:nvSpPr>
          <p:cNvPr id="120" name="Google Shape;120;p22"/>
          <p:cNvSpPr txBox="1">
            <a:spLocks noGrp="1"/>
          </p:cNvSpPr>
          <p:nvPr>
            <p:ph type="body" idx="1"/>
          </p:nvPr>
        </p:nvSpPr>
        <p:spPr>
          <a:xfrm>
            <a:off x="4892400" y="1585013"/>
            <a:ext cx="3939900" cy="2711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a:t>點擊上方使用者暱稱即可查看用戶資訊</a:t>
            </a:r>
            <a:endParaRPr/>
          </a:p>
          <a:p>
            <a:pPr marL="457200" lvl="0" indent="-342900" rtl="0">
              <a:spcBef>
                <a:spcPts val="0"/>
              </a:spcBef>
              <a:spcAft>
                <a:spcPts val="0"/>
              </a:spcAft>
              <a:buSzPts val="1800"/>
              <a:buChar char="●"/>
            </a:pPr>
            <a:r>
              <a:rPr lang="zh-TW"/>
              <a:t>可以編輯個人資訊或變更密碼</a:t>
            </a:r>
            <a:endParaRPr/>
          </a:p>
          <a:p>
            <a:pPr marL="0" lvl="0" indent="0" rtl="0">
              <a:spcBef>
                <a:spcPts val="1600"/>
              </a:spcBef>
              <a:spcAft>
                <a:spcPts val="0"/>
              </a:spcAft>
              <a:buNone/>
            </a:pPr>
            <a:endParaRPr/>
          </a:p>
          <a:p>
            <a:pPr marL="914400" marR="0" lvl="0" indent="0" algn="l" rtl="0">
              <a:lnSpc>
                <a:spcPct val="115000"/>
              </a:lnSpc>
              <a:spcBef>
                <a:spcPts val="1600"/>
              </a:spcBef>
              <a:spcAft>
                <a:spcPts val="1600"/>
              </a:spcAft>
              <a:buNone/>
            </a:pPr>
            <a:endParaRPr/>
          </a:p>
        </p:txBody>
      </p:sp>
      <p:sp>
        <p:nvSpPr>
          <p:cNvPr id="121" name="Google Shape;121;p22"/>
          <p:cNvSpPr/>
          <p:nvPr/>
        </p:nvSpPr>
        <p:spPr>
          <a:xfrm>
            <a:off x="4099325" y="1438625"/>
            <a:ext cx="657600" cy="3771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91" y="1341480"/>
            <a:ext cx="8285018" cy="3440724"/>
          </a:xfrm>
          <a:prstGeom prst="rect">
            <a:avLst/>
          </a:prstGeom>
        </p:spPr>
      </p:pic>
      <p:sp>
        <p:nvSpPr>
          <p:cNvPr id="126" name="Google Shape;12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zh-TW"/>
              <a:t>創作空間</a:t>
            </a:r>
            <a:endParaRPr/>
          </a:p>
        </p:txBody>
      </p:sp>
      <p:sp>
        <p:nvSpPr>
          <p:cNvPr id="129" name="Google Shape;129;p23"/>
          <p:cNvSpPr/>
          <p:nvPr/>
        </p:nvSpPr>
        <p:spPr>
          <a:xfrm>
            <a:off x="6945188" y="2332169"/>
            <a:ext cx="522000" cy="241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a:t>創作空間</a:t>
            </a:r>
            <a:endParaRPr/>
          </a:p>
        </p:txBody>
      </p:sp>
      <p:sp>
        <p:nvSpPr>
          <p:cNvPr id="135" name="Google Shape;135;p24"/>
          <p:cNvSpPr txBox="1">
            <a:spLocks noGrp="1"/>
          </p:cNvSpPr>
          <p:nvPr>
            <p:ph type="body" idx="1"/>
          </p:nvPr>
        </p:nvSpPr>
        <p:spPr>
          <a:xfrm>
            <a:off x="5675250" y="1129250"/>
            <a:ext cx="3282600" cy="3439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 從上方導覽列選擇: </a:t>
            </a:r>
            <a:endParaRPr/>
          </a:p>
          <a:p>
            <a:pPr marL="457200" lvl="0" indent="0" rtl="0">
              <a:spcBef>
                <a:spcPts val="1600"/>
              </a:spcBef>
              <a:spcAft>
                <a:spcPts val="0"/>
              </a:spcAft>
              <a:buNone/>
            </a:pPr>
            <a:r>
              <a:rPr lang="zh-TW"/>
              <a:t>○我的景點</a:t>
            </a:r>
            <a:endParaRPr/>
          </a:p>
          <a:p>
            <a:pPr marL="457200" lvl="0" indent="0" rtl="0">
              <a:spcBef>
                <a:spcPts val="1600"/>
              </a:spcBef>
              <a:spcAft>
                <a:spcPts val="0"/>
              </a:spcAft>
              <a:buNone/>
            </a:pPr>
            <a:r>
              <a:rPr lang="zh-TW"/>
              <a:t>○我的景線</a:t>
            </a:r>
            <a:endParaRPr/>
          </a:p>
          <a:p>
            <a:pPr marL="457200" lvl="0" indent="0" rtl="0">
              <a:spcBef>
                <a:spcPts val="1600"/>
              </a:spcBef>
              <a:spcAft>
                <a:spcPts val="0"/>
              </a:spcAft>
              <a:buNone/>
            </a:pPr>
            <a:r>
              <a:rPr lang="zh-TW"/>
              <a:t>○我的景區</a:t>
            </a:r>
            <a:endParaRPr/>
          </a:p>
          <a:p>
            <a:pPr marL="457200" lvl="0" indent="0">
              <a:spcBef>
                <a:spcPts val="1600"/>
              </a:spcBef>
              <a:spcAft>
                <a:spcPts val="1600"/>
              </a:spcAft>
              <a:buNone/>
            </a:pPr>
            <a:r>
              <a:rPr lang="zh-TW"/>
              <a:t>○我的主題故事 </a:t>
            </a:r>
            <a:endParaRPr/>
          </a:p>
        </p:txBody>
      </p:sp>
      <p:pic>
        <p:nvPicPr>
          <p:cNvPr id="136" name="Google Shape;136;p24"/>
          <p:cNvPicPr preferRelativeResize="0"/>
          <p:nvPr/>
        </p:nvPicPr>
        <p:blipFill>
          <a:blip r:embed="rId3">
            <a:alphaModFix/>
          </a:blip>
          <a:stretch>
            <a:fillRect/>
          </a:stretch>
        </p:blipFill>
        <p:spPr>
          <a:xfrm>
            <a:off x="311700" y="1734175"/>
            <a:ext cx="5536026" cy="2074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zh-TW"/>
              <a:t>創作空間：我的景點</a:t>
            </a:r>
            <a:endParaRPr/>
          </a:p>
        </p:txBody>
      </p:sp>
      <p:pic>
        <p:nvPicPr>
          <p:cNvPr id="142" name="Google Shape;142;p25"/>
          <p:cNvPicPr preferRelativeResize="0"/>
          <p:nvPr/>
        </p:nvPicPr>
        <p:blipFill>
          <a:blip r:embed="rId3">
            <a:alphaModFix/>
          </a:blip>
          <a:stretch>
            <a:fillRect/>
          </a:stretch>
        </p:blipFill>
        <p:spPr>
          <a:xfrm>
            <a:off x="311700" y="1501975"/>
            <a:ext cx="5054176" cy="2350400"/>
          </a:xfrm>
          <a:prstGeom prst="rect">
            <a:avLst/>
          </a:prstGeom>
          <a:noFill/>
          <a:ln>
            <a:noFill/>
          </a:ln>
        </p:spPr>
      </p:pic>
      <p:sp>
        <p:nvSpPr>
          <p:cNvPr id="143" name="Google Shape;143;p25"/>
          <p:cNvSpPr txBox="1">
            <a:spLocks noGrp="1"/>
          </p:cNvSpPr>
          <p:nvPr>
            <p:ph type="body" idx="1"/>
          </p:nvPr>
        </p:nvSpPr>
        <p:spPr>
          <a:xfrm>
            <a:off x="5675250" y="1129250"/>
            <a:ext cx="3282600" cy="34395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zh-TW" dirty="0"/>
              <a:t>點擊創作空間或是 ●我的景點 進入我的景點列表</a:t>
            </a:r>
            <a:endParaRPr dirty="0"/>
          </a:p>
          <a:p>
            <a:pPr marL="457200" marR="0" lvl="0" indent="-342900" algn="l" rtl="0">
              <a:lnSpc>
                <a:spcPct val="115000"/>
              </a:lnSpc>
              <a:spcBef>
                <a:spcPts val="0"/>
              </a:spcBef>
              <a:spcAft>
                <a:spcPts val="0"/>
              </a:spcAft>
              <a:buSzPts val="1800"/>
              <a:buChar char="●"/>
            </a:pPr>
            <a:r>
              <a:rPr lang="zh-TW" dirty="0"/>
              <a:t>使用者可對景點作修改/刪除/加入群組/匯出之動作</a:t>
            </a:r>
            <a:endParaRPr dirty="0"/>
          </a:p>
          <a:p>
            <a:pPr marL="914400" lvl="1" indent="-304800" rtl="0">
              <a:lnSpc>
                <a:spcPct val="90000"/>
              </a:lnSpc>
              <a:spcBef>
                <a:spcPts val="0"/>
              </a:spcBef>
              <a:spcAft>
                <a:spcPts val="0"/>
              </a:spcAft>
              <a:buSzPts val="1200"/>
              <a:buChar char="○"/>
            </a:pPr>
            <a:r>
              <a:rPr lang="zh-TW" sz="1200" dirty="0">
                <a:solidFill>
                  <a:schemeClr val="dk1"/>
                </a:solidFill>
              </a:rPr>
              <a:t>修改:修改這個景點內容。</a:t>
            </a:r>
            <a:endParaRPr sz="1200" dirty="0">
              <a:solidFill>
                <a:schemeClr val="dk1"/>
              </a:solidFill>
            </a:endParaRPr>
          </a:p>
          <a:p>
            <a:pPr marL="914400" lvl="1" indent="-304800" rtl="0">
              <a:lnSpc>
                <a:spcPct val="90000"/>
              </a:lnSpc>
              <a:spcBef>
                <a:spcPts val="0"/>
              </a:spcBef>
              <a:spcAft>
                <a:spcPts val="0"/>
              </a:spcAft>
              <a:buClr>
                <a:schemeClr val="dk1"/>
              </a:buClr>
              <a:buSzPts val="1200"/>
              <a:buChar char="○"/>
            </a:pPr>
            <a:r>
              <a:rPr lang="zh-TW" sz="1200" dirty="0">
                <a:solidFill>
                  <a:schemeClr val="dk1"/>
                </a:solidFill>
              </a:rPr>
              <a:t>刪除:刪除這個景點</a:t>
            </a:r>
            <a:endParaRPr sz="1200" dirty="0">
              <a:solidFill>
                <a:schemeClr val="dk1"/>
              </a:solidFill>
            </a:endParaRPr>
          </a:p>
          <a:p>
            <a:pPr marL="914400" lvl="1" indent="-304800" rtl="0">
              <a:spcBef>
                <a:spcPts val="0"/>
              </a:spcBef>
              <a:spcAft>
                <a:spcPts val="0"/>
              </a:spcAft>
              <a:buClr>
                <a:schemeClr val="dk1"/>
              </a:buClr>
              <a:buSzPts val="1200"/>
              <a:buChar char="○"/>
            </a:pPr>
            <a:r>
              <a:rPr lang="zh-TW" altLang="en-US" sz="1200" dirty="0">
                <a:solidFill>
                  <a:schemeClr val="dk1"/>
                </a:solidFill>
              </a:rPr>
              <a:t>加入群組</a:t>
            </a:r>
            <a:r>
              <a:rPr lang="en-US" altLang="zh-TW" sz="1200" dirty="0">
                <a:solidFill>
                  <a:schemeClr val="dk1"/>
                </a:solidFill>
              </a:rPr>
              <a:t>:</a:t>
            </a:r>
            <a:r>
              <a:rPr lang="zh-TW" altLang="en-US" sz="1200" dirty="0">
                <a:solidFill>
                  <a:schemeClr val="dk1"/>
                </a:solidFill>
              </a:rPr>
              <a:t>將這個景點加入群組</a:t>
            </a:r>
            <a:endParaRPr sz="1200" dirty="0">
              <a:solidFill>
                <a:schemeClr val="dk1"/>
              </a:solidFill>
            </a:endParaRPr>
          </a:p>
          <a:p>
            <a:pPr marL="914400" lvl="1" indent="-304800" rtl="0">
              <a:lnSpc>
                <a:spcPct val="90000"/>
              </a:lnSpc>
              <a:spcBef>
                <a:spcPts val="0"/>
              </a:spcBef>
              <a:spcAft>
                <a:spcPts val="0"/>
              </a:spcAft>
              <a:buClr>
                <a:schemeClr val="dk1"/>
              </a:buClr>
              <a:buSzPts val="1200"/>
              <a:buChar char="○"/>
            </a:pPr>
            <a:r>
              <a:rPr lang="zh-TW" sz="1200" dirty="0">
                <a:solidFill>
                  <a:schemeClr val="dk1"/>
                </a:solidFill>
              </a:rPr>
              <a:t>匯出:將景點資訊匯出成Excel檔</a:t>
            </a:r>
            <a:endParaRPr sz="1200" dirty="0">
              <a:solidFill>
                <a:schemeClr val="dk1"/>
              </a:solidFill>
            </a:endParaRPr>
          </a:p>
          <a:p>
            <a:pPr marL="0" lvl="0" indent="0" rtl="0">
              <a:lnSpc>
                <a:spcPct val="90000"/>
              </a:lnSpc>
              <a:spcBef>
                <a:spcPts val="500"/>
              </a:spcBef>
              <a:spcAft>
                <a:spcPts val="0"/>
              </a:spcAft>
              <a:buNone/>
            </a:pPr>
            <a:endParaRPr sz="1200" dirty="0">
              <a:solidFill>
                <a:schemeClr val="dk1"/>
              </a:solidFill>
            </a:endParaRPr>
          </a:p>
          <a:p>
            <a:pPr marL="457200" marR="0" lvl="0" indent="-342900" algn="l" rtl="0">
              <a:lnSpc>
                <a:spcPct val="115000"/>
              </a:lnSpc>
              <a:spcBef>
                <a:spcPts val="0"/>
              </a:spcBef>
              <a:spcAft>
                <a:spcPts val="0"/>
              </a:spcAft>
              <a:buSzPts val="1800"/>
              <a:buChar char="●"/>
            </a:pPr>
            <a:r>
              <a:rPr lang="zh-TW" dirty="0"/>
              <a:t>點擊右上方 +製作新景點來製作景點</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zh-TW"/>
              <a:t>創作空間：新增景點 </a:t>
            </a:r>
            <a:endParaRPr/>
          </a:p>
        </p:txBody>
      </p:sp>
      <p:sp>
        <p:nvSpPr>
          <p:cNvPr id="150" name="Google Shape;150;p26"/>
          <p:cNvSpPr txBox="1">
            <a:spLocks noGrp="1"/>
          </p:cNvSpPr>
          <p:nvPr>
            <p:ph type="body" idx="1"/>
          </p:nvPr>
        </p:nvSpPr>
        <p:spPr>
          <a:xfrm>
            <a:off x="5675250" y="1129250"/>
            <a:ext cx="3282600" cy="34395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dirty="0"/>
              <a:t>依序將內容填入</a:t>
            </a:r>
            <a:endParaRPr dirty="0"/>
          </a:p>
          <a:p>
            <a:pPr marL="457200" lvl="0" indent="0" rtl="0">
              <a:spcBef>
                <a:spcPts val="1600"/>
              </a:spcBef>
              <a:spcAft>
                <a:spcPts val="0"/>
              </a:spcAft>
              <a:buNone/>
            </a:pPr>
            <a:endParaRPr dirty="0"/>
          </a:p>
          <a:p>
            <a:pPr marL="457200" lvl="0" indent="-342900" rtl="0">
              <a:spcBef>
                <a:spcPts val="1600"/>
              </a:spcBef>
              <a:spcAft>
                <a:spcPts val="0"/>
              </a:spcAft>
              <a:buSzPts val="1800"/>
              <a:buChar char="●"/>
            </a:pPr>
            <a:r>
              <a:rPr lang="zh-TW" dirty="0"/>
              <a:t>注意選擇的地區需與地址一致</a:t>
            </a:r>
            <a:endParaRPr dirty="0"/>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129250"/>
            <a:ext cx="5471127" cy="366141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zh-TW" dirty="0"/>
              <a:t>創作空間：新增景點 </a:t>
            </a:r>
            <a:endParaRPr dirty="0"/>
          </a:p>
        </p:txBody>
      </p:sp>
      <p:sp>
        <p:nvSpPr>
          <p:cNvPr id="161" name="Google Shape;161;p27"/>
          <p:cNvSpPr txBox="1">
            <a:spLocks noGrp="1"/>
          </p:cNvSpPr>
          <p:nvPr>
            <p:ph type="body" idx="1"/>
          </p:nvPr>
        </p:nvSpPr>
        <p:spPr>
          <a:xfrm>
            <a:off x="4795450" y="1129250"/>
            <a:ext cx="4162500" cy="34395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dirty="0"/>
              <a:t>依序將內容填入</a:t>
            </a:r>
            <a:endParaRPr dirty="0"/>
          </a:p>
          <a:p>
            <a:pPr marL="457200" lvl="0" indent="-342900" rtl="0">
              <a:spcBef>
                <a:spcPts val="0"/>
              </a:spcBef>
              <a:spcAft>
                <a:spcPts val="0"/>
              </a:spcAft>
              <a:buSzPts val="1800"/>
              <a:buChar char="●"/>
            </a:pPr>
            <a:r>
              <a:rPr lang="zh-TW" dirty="0"/>
              <a:t>點選上方地圖將自動生成緯度與經度</a:t>
            </a:r>
            <a:endParaRPr dirty="0"/>
          </a:p>
          <a:p>
            <a:pPr marL="457200" lvl="0" indent="-342900" rtl="0">
              <a:spcBef>
                <a:spcPts val="0"/>
              </a:spcBef>
              <a:spcAft>
                <a:spcPts val="0"/>
              </a:spcAft>
              <a:buSzPts val="1800"/>
              <a:buChar char="●"/>
            </a:pPr>
            <a:r>
              <a:rPr lang="zh-TW" dirty="0"/>
              <a:t>可選擇是否上傳語音導覽</a:t>
            </a:r>
            <a:endParaRPr dirty="0"/>
          </a:p>
          <a:p>
            <a:pPr marL="457200" lvl="0" indent="-342900" rtl="0">
              <a:spcBef>
                <a:spcPts val="0"/>
              </a:spcBef>
              <a:spcAft>
                <a:spcPts val="0"/>
              </a:spcAft>
              <a:buSzPts val="1800"/>
              <a:buChar char="●"/>
            </a:pPr>
            <a:r>
              <a:rPr lang="zh-TW" dirty="0"/>
              <a:t>選擇製作為圖片/影片/聲音景點</a:t>
            </a:r>
            <a:endParaRPr lang="en-US" altLang="zh-TW" dirty="0"/>
          </a:p>
          <a:p>
            <a:pPr lvl="0"/>
            <a:r>
              <a:rPr lang="zh-TW" altLang="en-US" dirty="0"/>
              <a:t>點選       可將已填寫內容全部清除</a:t>
            </a:r>
            <a:endParaRPr lang="en-US" altLang="zh-TW" dirty="0"/>
          </a:p>
          <a:p>
            <a:pPr marL="457200" lvl="0" indent="-342900" rtl="0">
              <a:spcBef>
                <a:spcPts val="0"/>
              </a:spcBef>
              <a:spcAft>
                <a:spcPts val="0"/>
              </a:spcAft>
              <a:buSzPts val="1800"/>
              <a:buChar char="●"/>
            </a:pPr>
            <a:r>
              <a:rPr lang="zh-TW" altLang="en-US" dirty="0"/>
              <a:t>點選       即可送出完成製作</a:t>
            </a:r>
            <a:endParaRPr dirty="0"/>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205947"/>
            <a:ext cx="4695208" cy="3425688"/>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6605" y="3092090"/>
            <a:ext cx="454695" cy="329262"/>
          </a:xfrm>
          <a:prstGeom prst="rect">
            <a:avLst/>
          </a:prstGeom>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6605" y="2742949"/>
            <a:ext cx="454695" cy="349141"/>
          </a:xfrm>
          <a:prstGeom prst="rect">
            <a:avLst/>
          </a:prstGeom>
        </p:spPr>
      </p:pic>
      <p:sp>
        <p:nvSpPr>
          <p:cNvPr id="5" name="矩形 4">
            <a:extLst>
              <a:ext uri="{FF2B5EF4-FFF2-40B4-BE49-F238E27FC236}">
                <a16:creationId xmlns:a16="http://schemas.microsoft.com/office/drawing/2014/main" id="{0FE260EB-CAE5-40A5-8D60-6840E165DF07}"/>
              </a:ext>
            </a:extLst>
          </p:cNvPr>
          <p:cNvSpPr/>
          <p:nvPr/>
        </p:nvSpPr>
        <p:spPr>
          <a:xfrm>
            <a:off x="4622268" y="1655618"/>
            <a:ext cx="173182" cy="1524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zh-TW"/>
              <a:t>創作空間：新增景點 - 上傳語音/圖片/影片/聲音</a:t>
            </a:r>
            <a:endParaRPr/>
          </a:p>
        </p:txBody>
      </p:sp>
      <p:pic>
        <p:nvPicPr>
          <p:cNvPr id="168" name="Google Shape;168;p28"/>
          <p:cNvPicPr preferRelativeResize="0"/>
          <p:nvPr/>
        </p:nvPicPr>
        <p:blipFill>
          <a:blip r:embed="rId3">
            <a:alphaModFix/>
          </a:blip>
          <a:stretch>
            <a:fillRect/>
          </a:stretch>
        </p:blipFill>
        <p:spPr>
          <a:xfrm>
            <a:off x="311687" y="1382600"/>
            <a:ext cx="2776619" cy="1172338"/>
          </a:xfrm>
          <a:prstGeom prst="rect">
            <a:avLst/>
          </a:prstGeom>
          <a:noFill/>
          <a:ln>
            <a:noFill/>
          </a:ln>
        </p:spPr>
      </p:pic>
      <p:pic>
        <p:nvPicPr>
          <p:cNvPr id="169" name="Google Shape;169;p28"/>
          <p:cNvPicPr preferRelativeResize="0"/>
          <p:nvPr/>
        </p:nvPicPr>
        <p:blipFill>
          <a:blip r:embed="rId4">
            <a:alphaModFix/>
          </a:blip>
          <a:stretch>
            <a:fillRect/>
          </a:stretch>
        </p:blipFill>
        <p:spPr>
          <a:xfrm>
            <a:off x="3550550" y="2467475"/>
            <a:ext cx="844062" cy="510362"/>
          </a:xfrm>
          <a:prstGeom prst="rect">
            <a:avLst/>
          </a:prstGeom>
          <a:noFill/>
          <a:ln>
            <a:noFill/>
          </a:ln>
        </p:spPr>
      </p:pic>
      <p:pic>
        <p:nvPicPr>
          <p:cNvPr id="170" name="Google Shape;170;p28"/>
          <p:cNvPicPr preferRelativeResize="0"/>
          <p:nvPr/>
        </p:nvPicPr>
        <p:blipFill>
          <a:blip r:embed="rId5">
            <a:alphaModFix/>
          </a:blip>
          <a:stretch>
            <a:fillRect/>
          </a:stretch>
        </p:blipFill>
        <p:spPr>
          <a:xfrm>
            <a:off x="4763225" y="1894425"/>
            <a:ext cx="2870850" cy="1798250"/>
          </a:xfrm>
          <a:prstGeom prst="rect">
            <a:avLst/>
          </a:prstGeom>
          <a:noFill/>
          <a:ln>
            <a:noFill/>
          </a:ln>
        </p:spPr>
      </p:pic>
      <p:pic>
        <p:nvPicPr>
          <p:cNvPr id="171" name="Google Shape;171;p28"/>
          <p:cNvPicPr preferRelativeResize="0"/>
          <p:nvPr/>
        </p:nvPicPr>
        <p:blipFill>
          <a:blip r:embed="rId6">
            <a:alphaModFix/>
          </a:blip>
          <a:stretch>
            <a:fillRect/>
          </a:stretch>
        </p:blipFill>
        <p:spPr>
          <a:xfrm>
            <a:off x="218075" y="2977825"/>
            <a:ext cx="2963850" cy="772875"/>
          </a:xfrm>
          <a:prstGeom prst="rect">
            <a:avLst/>
          </a:prstGeom>
          <a:noFill/>
          <a:ln>
            <a:noFill/>
          </a:ln>
        </p:spPr>
      </p:pic>
      <p:pic>
        <p:nvPicPr>
          <p:cNvPr id="172" name="Google Shape;172;p28"/>
          <p:cNvPicPr preferRelativeResize="0"/>
          <p:nvPr/>
        </p:nvPicPr>
        <p:blipFill>
          <a:blip r:embed="rId7">
            <a:alphaModFix/>
          </a:blip>
          <a:stretch>
            <a:fillRect/>
          </a:stretch>
        </p:blipFill>
        <p:spPr>
          <a:xfrm>
            <a:off x="7867625" y="2472238"/>
            <a:ext cx="740350" cy="500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zh-TW"/>
              <a:t>創作空間：新增景點 - 上傳語音/圖片/影片/聲音</a:t>
            </a:r>
            <a:endParaRPr/>
          </a:p>
          <a:p>
            <a:pPr marL="0" lvl="0" indent="0">
              <a:spcBef>
                <a:spcPts val="0"/>
              </a:spcBef>
              <a:spcAft>
                <a:spcPts val="0"/>
              </a:spcAft>
              <a:buNone/>
            </a:pPr>
            <a:endParaRPr/>
          </a:p>
        </p:txBody>
      </p:sp>
      <p:pic>
        <p:nvPicPr>
          <p:cNvPr id="178" name="Google Shape;178;p29"/>
          <p:cNvPicPr preferRelativeResize="0"/>
          <p:nvPr/>
        </p:nvPicPr>
        <p:blipFill>
          <a:blip r:embed="rId3">
            <a:alphaModFix/>
          </a:blip>
          <a:stretch>
            <a:fillRect/>
          </a:stretch>
        </p:blipFill>
        <p:spPr>
          <a:xfrm>
            <a:off x="650100" y="1152463"/>
            <a:ext cx="2705100" cy="1819275"/>
          </a:xfrm>
          <a:prstGeom prst="rect">
            <a:avLst/>
          </a:prstGeom>
          <a:noFill/>
          <a:ln>
            <a:noFill/>
          </a:ln>
        </p:spPr>
      </p:pic>
      <p:pic>
        <p:nvPicPr>
          <p:cNvPr id="179" name="Google Shape;179;p29"/>
          <p:cNvPicPr preferRelativeResize="0"/>
          <p:nvPr/>
        </p:nvPicPr>
        <p:blipFill>
          <a:blip r:embed="rId4">
            <a:alphaModFix/>
          </a:blip>
          <a:stretch>
            <a:fillRect/>
          </a:stretch>
        </p:blipFill>
        <p:spPr>
          <a:xfrm>
            <a:off x="4779450" y="1290662"/>
            <a:ext cx="2533453" cy="1819275"/>
          </a:xfrm>
          <a:prstGeom prst="rect">
            <a:avLst/>
          </a:prstGeom>
          <a:noFill/>
          <a:ln>
            <a:noFill/>
          </a:ln>
        </p:spPr>
      </p:pic>
      <p:pic>
        <p:nvPicPr>
          <p:cNvPr id="180" name="Google Shape;180;p29"/>
          <p:cNvPicPr preferRelativeResize="0"/>
          <p:nvPr/>
        </p:nvPicPr>
        <p:blipFill>
          <a:blip r:embed="rId5">
            <a:alphaModFix/>
          </a:blip>
          <a:stretch>
            <a:fillRect/>
          </a:stretch>
        </p:blipFill>
        <p:spPr>
          <a:xfrm>
            <a:off x="311688" y="3536213"/>
            <a:ext cx="3724275" cy="1247775"/>
          </a:xfrm>
          <a:prstGeom prst="rect">
            <a:avLst/>
          </a:prstGeom>
          <a:noFill/>
          <a:ln>
            <a:noFill/>
          </a:ln>
        </p:spPr>
      </p:pic>
      <p:pic>
        <p:nvPicPr>
          <p:cNvPr id="181" name="Google Shape;181;p29"/>
          <p:cNvPicPr preferRelativeResize="0"/>
          <p:nvPr/>
        </p:nvPicPr>
        <p:blipFill>
          <a:blip r:embed="rId6">
            <a:alphaModFix/>
          </a:blip>
          <a:stretch>
            <a:fillRect/>
          </a:stretch>
        </p:blipFill>
        <p:spPr>
          <a:xfrm>
            <a:off x="4779450" y="3617188"/>
            <a:ext cx="3105150" cy="1085850"/>
          </a:xfrm>
          <a:prstGeom prst="rect">
            <a:avLst/>
          </a:prstGeom>
          <a:noFill/>
          <a:ln>
            <a:noFill/>
          </a:ln>
        </p:spPr>
      </p:pic>
      <p:sp>
        <p:nvSpPr>
          <p:cNvPr id="182" name="Google Shape;182;p29"/>
          <p:cNvSpPr txBox="1"/>
          <p:nvPr/>
        </p:nvSpPr>
        <p:spPr>
          <a:xfrm>
            <a:off x="3355200" y="1873700"/>
            <a:ext cx="937500" cy="4062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zh-TW"/>
              <a:t>照片預覽</a:t>
            </a:r>
            <a:endParaRPr/>
          </a:p>
        </p:txBody>
      </p:sp>
      <p:sp>
        <p:nvSpPr>
          <p:cNvPr id="183" name="Google Shape;183;p29"/>
          <p:cNvSpPr txBox="1"/>
          <p:nvPr/>
        </p:nvSpPr>
        <p:spPr>
          <a:xfrm>
            <a:off x="7510225" y="1873700"/>
            <a:ext cx="937500" cy="4062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zh-TW"/>
              <a:t>影片預覽</a:t>
            </a:r>
            <a:endParaRPr/>
          </a:p>
        </p:txBody>
      </p:sp>
      <p:sp>
        <p:nvSpPr>
          <p:cNvPr id="184" name="Google Shape;184;p29"/>
          <p:cNvSpPr txBox="1"/>
          <p:nvPr/>
        </p:nvSpPr>
        <p:spPr>
          <a:xfrm>
            <a:off x="3287525" y="4296850"/>
            <a:ext cx="937500" cy="4062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zh-TW"/>
              <a:t>聲音試聽</a:t>
            </a:r>
            <a:endParaRPr/>
          </a:p>
        </p:txBody>
      </p:sp>
      <p:sp>
        <p:nvSpPr>
          <p:cNvPr id="185" name="Google Shape;185;p29"/>
          <p:cNvSpPr txBox="1"/>
          <p:nvPr/>
        </p:nvSpPr>
        <p:spPr>
          <a:xfrm>
            <a:off x="7379975" y="4296850"/>
            <a:ext cx="1398900" cy="4062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zh-TW"/>
              <a:t>導覽解說試聽</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創作空間：我的景線</a:t>
            </a:r>
            <a:endParaRPr/>
          </a:p>
        </p:txBody>
      </p:sp>
      <p:sp>
        <p:nvSpPr>
          <p:cNvPr id="191" name="Google Shape;191;p30"/>
          <p:cNvSpPr txBox="1">
            <a:spLocks noGrp="1"/>
          </p:cNvSpPr>
          <p:nvPr>
            <p:ph type="body" idx="1"/>
          </p:nvPr>
        </p:nvSpPr>
        <p:spPr>
          <a:xfrm>
            <a:off x="5675250" y="1129249"/>
            <a:ext cx="3282600" cy="3946333"/>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zh-TW" dirty="0"/>
              <a:t>點擊 ●我的景線 進入我的景線列表</a:t>
            </a:r>
            <a:endParaRPr dirty="0"/>
          </a:p>
          <a:p>
            <a:pPr marL="457200" marR="0" lvl="0" indent="-342900" algn="l" rtl="0">
              <a:lnSpc>
                <a:spcPct val="115000"/>
              </a:lnSpc>
              <a:spcBef>
                <a:spcPts val="0"/>
              </a:spcBef>
              <a:spcAft>
                <a:spcPts val="0"/>
              </a:spcAft>
              <a:buSzPts val="1800"/>
              <a:buChar char="●"/>
            </a:pPr>
            <a:r>
              <a:rPr lang="zh-TW" dirty="0"/>
              <a:t>列表將列出使用者自行創作的景線</a:t>
            </a:r>
            <a:endParaRPr dirty="0"/>
          </a:p>
          <a:p>
            <a:pPr marL="457200" marR="0" lvl="0" indent="-342900" algn="l" rtl="0">
              <a:lnSpc>
                <a:spcPct val="115000"/>
              </a:lnSpc>
              <a:spcBef>
                <a:spcPts val="0"/>
              </a:spcBef>
              <a:spcAft>
                <a:spcPts val="0"/>
              </a:spcAft>
              <a:buSzPts val="1800"/>
              <a:buChar char="●"/>
            </a:pPr>
            <a:r>
              <a:rPr lang="zh-TW" dirty="0"/>
              <a:t>使用者可對景線作修改/刪除/加入群組匯出之動作</a:t>
            </a:r>
            <a:endParaRPr dirty="0"/>
          </a:p>
          <a:p>
            <a:pPr marL="914400" lvl="1" indent="-304800" rtl="0">
              <a:lnSpc>
                <a:spcPct val="90000"/>
              </a:lnSpc>
              <a:spcBef>
                <a:spcPts val="0"/>
              </a:spcBef>
              <a:spcAft>
                <a:spcPts val="0"/>
              </a:spcAft>
              <a:buSzPts val="1200"/>
              <a:buChar char="○"/>
            </a:pPr>
            <a:r>
              <a:rPr lang="zh-TW" sz="1200" dirty="0">
                <a:solidFill>
                  <a:schemeClr val="dk1"/>
                </a:solidFill>
              </a:rPr>
              <a:t>修改:修改這個景點內容。</a:t>
            </a:r>
            <a:endParaRPr sz="1200" dirty="0">
              <a:solidFill>
                <a:schemeClr val="dk1"/>
              </a:solidFill>
            </a:endParaRPr>
          </a:p>
          <a:p>
            <a:pPr marL="914400" lvl="1" indent="-304800" rtl="0">
              <a:lnSpc>
                <a:spcPct val="90000"/>
              </a:lnSpc>
              <a:spcBef>
                <a:spcPts val="0"/>
              </a:spcBef>
              <a:spcAft>
                <a:spcPts val="0"/>
              </a:spcAft>
              <a:buClr>
                <a:schemeClr val="dk1"/>
              </a:buClr>
              <a:buSzPts val="1200"/>
              <a:buChar char="○"/>
            </a:pPr>
            <a:r>
              <a:rPr lang="zh-TW" sz="1200" dirty="0">
                <a:solidFill>
                  <a:schemeClr val="dk1"/>
                </a:solidFill>
              </a:rPr>
              <a:t>刪除:刪除這個景點</a:t>
            </a:r>
            <a:endParaRPr sz="1200" dirty="0">
              <a:solidFill>
                <a:schemeClr val="dk1"/>
              </a:solidFill>
            </a:endParaRPr>
          </a:p>
          <a:p>
            <a:pPr marL="914400" lvl="1" indent="-304800" rtl="0">
              <a:spcBef>
                <a:spcPts val="0"/>
              </a:spcBef>
              <a:spcAft>
                <a:spcPts val="0"/>
              </a:spcAft>
              <a:buClr>
                <a:schemeClr val="dk1"/>
              </a:buClr>
              <a:buSzPts val="1200"/>
              <a:buChar char="○"/>
            </a:pPr>
            <a:r>
              <a:rPr lang="zh-TW" sz="1200" dirty="0"/>
              <a:t>加入群組:將這個景點加入群組</a:t>
            </a:r>
            <a:endParaRPr sz="1200" dirty="0">
              <a:solidFill>
                <a:schemeClr val="dk1"/>
              </a:solidFill>
            </a:endParaRPr>
          </a:p>
          <a:p>
            <a:pPr marL="914400" lvl="1" indent="-304800" rtl="0">
              <a:lnSpc>
                <a:spcPct val="90000"/>
              </a:lnSpc>
              <a:spcBef>
                <a:spcPts val="0"/>
              </a:spcBef>
              <a:spcAft>
                <a:spcPts val="0"/>
              </a:spcAft>
              <a:buClr>
                <a:schemeClr val="dk1"/>
              </a:buClr>
              <a:buSzPts val="1200"/>
              <a:buChar char="○"/>
            </a:pPr>
            <a:r>
              <a:rPr lang="zh-TW" sz="1200" dirty="0">
                <a:solidFill>
                  <a:schemeClr val="dk1"/>
                </a:solidFill>
              </a:rPr>
              <a:t>匯出:將景點資訊匯出成Excel</a:t>
            </a:r>
            <a:endParaRPr dirty="0"/>
          </a:p>
          <a:p>
            <a:pPr marL="457200" marR="0" lvl="0" indent="-342900" algn="l" rtl="0">
              <a:lnSpc>
                <a:spcPct val="115000"/>
              </a:lnSpc>
              <a:spcBef>
                <a:spcPts val="0"/>
              </a:spcBef>
              <a:spcAft>
                <a:spcPts val="0"/>
              </a:spcAft>
              <a:buSzPts val="1800"/>
              <a:buChar char="●"/>
            </a:pPr>
            <a:r>
              <a:rPr lang="zh-TW" dirty="0"/>
              <a:t>點擊右上方 +製作新景線來製作景線</a:t>
            </a:r>
            <a:endParaRPr lang="en-US" altLang="zh-TW" dirty="0"/>
          </a:p>
        </p:txBody>
      </p:sp>
      <p:pic>
        <p:nvPicPr>
          <p:cNvPr id="192" name="Google Shape;192;p30"/>
          <p:cNvPicPr preferRelativeResize="0"/>
          <p:nvPr/>
        </p:nvPicPr>
        <p:blipFill>
          <a:blip r:embed="rId3">
            <a:alphaModFix/>
          </a:blip>
          <a:stretch>
            <a:fillRect/>
          </a:stretch>
        </p:blipFill>
        <p:spPr>
          <a:xfrm>
            <a:off x="311700" y="1682525"/>
            <a:ext cx="5370450" cy="21646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主頁面</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935" y="1589809"/>
            <a:ext cx="7242053" cy="3285605"/>
          </a:xfrm>
        </p:spPr>
      </p:pic>
      <p:sp>
        <p:nvSpPr>
          <p:cNvPr id="3" name="文字方塊 2"/>
          <p:cNvSpPr txBox="1"/>
          <p:nvPr/>
        </p:nvSpPr>
        <p:spPr>
          <a:xfrm>
            <a:off x="628650" y="1071808"/>
            <a:ext cx="6790459" cy="415498"/>
          </a:xfrm>
          <a:prstGeom prst="rect">
            <a:avLst/>
          </a:prstGeom>
          <a:noFill/>
        </p:spPr>
        <p:txBody>
          <a:bodyPr wrap="square" rtlCol="0">
            <a:spAutoFit/>
          </a:bodyPr>
          <a:lstStyle/>
          <a:p>
            <a:r>
              <a:rPr lang="zh-TW" altLang="en-US" sz="2100" dirty="0"/>
              <a:t>使用</a:t>
            </a:r>
            <a:r>
              <a:rPr lang="en-US" altLang="zh-TW" sz="2100" dirty="0"/>
              <a:t>chrome</a:t>
            </a:r>
            <a:r>
              <a:rPr lang="zh-TW" altLang="en-US" sz="2100" dirty="0"/>
              <a:t>輸入網址</a:t>
            </a:r>
            <a:r>
              <a:rPr lang="en-US" altLang="zh-TW" sz="2100" dirty="0"/>
              <a:t>:</a:t>
            </a:r>
            <a:r>
              <a:rPr lang="en-US" altLang="zh-TW" sz="2100" dirty="0">
                <a:hlinkClick r:id="rId3"/>
              </a:rPr>
              <a:t>http://deh.csie.ncku.edu.tw/</a:t>
            </a:r>
            <a:r>
              <a:rPr lang="en-US" altLang="zh-TW" sz="2100" dirty="0" err="1">
                <a:hlinkClick r:id="rId3"/>
              </a:rPr>
              <a:t>sdc</a:t>
            </a:r>
            <a:endParaRPr lang="zh-TW" altLang="en-US" sz="2100" dirty="0"/>
          </a:p>
        </p:txBody>
      </p:sp>
    </p:spTree>
    <p:extLst>
      <p:ext uri="{BB962C8B-B14F-4D97-AF65-F5344CB8AC3E}">
        <p14:creationId xmlns:p14="http://schemas.microsoft.com/office/powerpoint/2010/main" val="655620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zh-TW"/>
              <a:t>創作空間：新增景線</a:t>
            </a:r>
            <a:endParaRPr/>
          </a:p>
        </p:txBody>
      </p:sp>
      <p:sp>
        <p:nvSpPr>
          <p:cNvPr id="198" name="Google Shape;198;p31"/>
          <p:cNvSpPr txBox="1">
            <a:spLocks noGrp="1"/>
          </p:cNvSpPr>
          <p:nvPr>
            <p:ph type="body" idx="1"/>
          </p:nvPr>
        </p:nvSpPr>
        <p:spPr>
          <a:xfrm>
            <a:off x="4795450" y="1129250"/>
            <a:ext cx="4162500" cy="3439500"/>
          </a:xfrm>
          <a:prstGeom prst="rect">
            <a:avLst/>
          </a:prstGeom>
        </p:spPr>
        <p:txBody>
          <a:bodyPr spcFirstLastPara="1" wrap="square" lIns="91425" tIns="91425" rIns="91425" bIns="91425" anchor="t" anchorCtr="0">
            <a:noAutofit/>
          </a:bodyPr>
          <a:lstStyle/>
          <a:p>
            <a:r>
              <a:rPr lang="zh-TW" altLang="en-US" dirty="0"/>
              <a:t>可依是否為我的創作</a:t>
            </a:r>
            <a:r>
              <a:rPr lang="zh-TW" altLang="en-US" dirty="0">
                <a:latin typeface="微軟正黑體" panose="020B0604030504040204" pitchFamily="34" charset="-120"/>
                <a:ea typeface="微軟正黑體" panose="020B0604030504040204" pitchFamily="34" charset="-120"/>
              </a:rPr>
              <a:t>、我的群組、地區，</a:t>
            </a:r>
            <a:r>
              <a:rPr lang="zh-TW" altLang="en-US" dirty="0"/>
              <a:t>來過濾下面列表的結果</a:t>
            </a:r>
            <a:endParaRPr dirty="0"/>
          </a:p>
          <a:p>
            <a:pPr marL="457200" lvl="0" indent="-342900" rtl="0">
              <a:lnSpc>
                <a:spcPct val="90000"/>
              </a:lnSpc>
              <a:spcBef>
                <a:spcPts val="0"/>
              </a:spcBef>
              <a:spcAft>
                <a:spcPts val="0"/>
              </a:spcAft>
              <a:buSzPts val="1800"/>
              <a:buChar char="●"/>
            </a:pPr>
            <a:r>
              <a:rPr lang="zh-TW" sz="1700" dirty="0">
                <a:solidFill>
                  <a:schemeClr val="dk1"/>
                </a:solidFill>
              </a:rPr>
              <a:t>景點導覽依序加入</a:t>
            </a:r>
            <a:endParaRPr sz="1700" dirty="0">
              <a:solidFill>
                <a:schemeClr val="dk1"/>
              </a:solidFill>
            </a:endParaRPr>
          </a:p>
          <a:p>
            <a:pPr marL="914400" lvl="1" indent="-317500" rtl="0">
              <a:spcBef>
                <a:spcPts val="0"/>
              </a:spcBef>
              <a:spcAft>
                <a:spcPts val="0"/>
              </a:spcAft>
              <a:buSzPts val="1400"/>
              <a:buChar char="○"/>
            </a:pPr>
            <a:r>
              <a:rPr lang="zh-TW" altLang="en-US" dirty="0"/>
              <a:t>也</a:t>
            </a:r>
            <a:r>
              <a:rPr lang="zh-TW" dirty="0"/>
              <a:t>可由搜索功能尋找特定標題/製作者/所屬群組名稱</a:t>
            </a:r>
            <a:endParaRPr lang="en-US" altLang="zh-TW" dirty="0"/>
          </a:p>
          <a:p>
            <a:pPr marL="914400" lvl="1" indent="-317500" rtl="0">
              <a:spcBef>
                <a:spcPts val="0"/>
              </a:spcBef>
              <a:spcAft>
                <a:spcPts val="0"/>
              </a:spcAft>
              <a:buSzPts val="1400"/>
              <a:buChar char="○"/>
            </a:pPr>
            <a:r>
              <a:rPr lang="zh-TW" altLang="en-US" dirty="0"/>
              <a:t>也可以透過拖曳調整選擇的選項</a:t>
            </a:r>
            <a:endParaRPr dirty="0"/>
          </a:p>
          <a:p>
            <a:pPr marL="457200" lvl="0" indent="-342900" rtl="0">
              <a:lnSpc>
                <a:spcPct val="90000"/>
              </a:lnSpc>
              <a:spcBef>
                <a:spcPts val="0"/>
              </a:spcBef>
              <a:spcAft>
                <a:spcPts val="0"/>
              </a:spcAft>
              <a:buSzPts val="1800"/>
              <a:buChar char="●"/>
            </a:pPr>
            <a:r>
              <a:rPr lang="zh-TW" sz="1700" dirty="0">
                <a:solidFill>
                  <a:schemeClr val="dk1"/>
                </a:solidFill>
              </a:rPr>
              <a:t>填寫標題、描述、交通工具以及是否公開</a:t>
            </a:r>
            <a:endParaRPr sz="1700" dirty="0">
              <a:solidFill>
                <a:schemeClr val="dk1"/>
              </a:solidFill>
            </a:endParaRPr>
          </a:p>
          <a:p>
            <a:pPr marL="457200" lvl="0" indent="-342900" rtl="0">
              <a:lnSpc>
                <a:spcPct val="90000"/>
              </a:lnSpc>
              <a:spcBef>
                <a:spcPts val="0"/>
              </a:spcBef>
              <a:spcAft>
                <a:spcPts val="0"/>
              </a:spcAft>
              <a:buSzPts val="1800"/>
              <a:buChar char="●"/>
            </a:pPr>
            <a:r>
              <a:rPr lang="zh-TW" sz="1700" dirty="0">
                <a:solidFill>
                  <a:schemeClr val="dk1"/>
                </a:solidFill>
              </a:rPr>
              <a:t>最後確認送出</a:t>
            </a:r>
            <a:endParaRPr sz="1700" dirty="0">
              <a:solidFill>
                <a:schemeClr val="dk1"/>
              </a:solidFill>
            </a:endParaRPr>
          </a:p>
          <a:p>
            <a:pPr marL="457200" lvl="0" indent="0" rtl="0">
              <a:spcBef>
                <a:spcPts val="0"/>
              </a:spcBef>
              <a:spcAft>
                <a:spcPts val="1600"/>
              </a:spcAft>
              <a:buNone/>
            </a:pPr>
            <a:endParaRPr dirty="0"/>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802" y="3014571"/>
            <a:ext cx="386769" cy="280074"/>
          </a:xfrm>
          <a:prstGeom prst="rect">
            <a:avLst/>
          </a:prstGeom>
        </p:spPr>
      </p:pic>
      <p:pic>
        <p:nvPicPr>
          <p:cNvPr id="3" name="圖片 2"/>
          <p:cNvPicPr>
            <a:picLocks noChangeAspect="1"/>
          </p:cNvPicPr>
          <p:nvPr/>
        </p:nvPicPr>
        <p:blipFill>
          <a:blip r:embed="rId4"/>
          <a:srcRect/>
          <a:stretch/>
        </p:blipFill>
        <p:spPr>
          <a:xfrm>
            <a:off x="572552" y="1244162"/>
            <a:ext cx="3899643" cy="28480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創作空間：我的景區</a:t>
            </a:r>
            <a:endParaRPr/>
          </a:p>
        </p:txBody>
      </p:sp>
      <p:sp>
        <p:nvSpPr>
          <p:cNvPr id="205" name="Google Shape;205;p32"/>
          <p:cNvSpPr txBox="1">
            <a:spLocks noGrp="1"/>
          </p:cNvSpPr>
          <p:nvPr>
            <p:ph type="body" idx="1"/>
          </p:nvPr>
        </p:nvSpPr>
        <p:spPr>
          <a:xfrm>
            <a:off x="5675250" y="1129250"/>
            <a:ext cx="3282600" cy="34395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zh-TW" dirty="0"/>
              <a:t>點擊 ●我的景區 進入我的景區列表</a:t>
            </a:r>
            <a:endParaRPr dirty="0"/>
          </a:p>
          <a:p>
            <a:pPr marL="457200" marR="0" lvl="0" indent="-342900" algn="l" rtl="0">
              <a:lnSpc>
                <a:spcPct val="115000"/>
              </a:lnSpc>
              <a:spcBef>
                <a:spcPts val="0"/>
              </a:spcBef>
              <a:spcAft>
                <a:spcPts val="0"/>
              </a:spcAft>
              <a:buSzPts val="1800"/>
              <a:buChar char="●"/>
            </a:pPr>
            <a:r>
              <a:rPr lang="zh-TW" dirty="0"/>
              <a:t>列表將列出使用者自行創作的景區</a:t>
            </a:r>
            <a:endParaRPr dirty="0"/>
          </a:p>
          <a:p>
            <a:pPr marL="457200" marR="0" lvl="0" indent="-342900" algn="l" rtl="0">
              <a:lnSpc>
                <a:spcPct val="115000"/>
              </a:lnSpc>
              <a:spcBef>
                <a:spcPts val="0"/>
              </a:spcBef>
              <a:spcAft>
                <a:spcPts val="0"/>
              </a:spcAft>
              <a:buSzPts val="1800"/>
              <a:buChar char="●"/>
            </a:pPr>
            <a:r>
              <a:rPr lang="zh-TW" dirty="0"/>
              <a:t>使用者可對景區作修改/刪除/加入群組匯出之動作</a:t>
            </a:r>
            <a:endParaRPr dirty="0"/>
          </a:p>
          <a:p>
            <a:pPr marL="914400" lvl="1" indent="-304800" rtl="0">
              <a:lnSpc>
                <a:spcPct val="90000"/>
              </a:lnSpc>
              <a:spcBef>
                <a:spcPts val="0"/>
              </a:spcBef>
              <a:spcAft>
                <a:spcPts val="0"/>
              </a:spcAft>
              <a:buSzPts val="1200"/>
              <a:buChar char="○"/>
            </a:pPr>
            <a:r>
              <a:rPr lang="zh-TW" sz="1200" dirty="0">
                <a:solidFill>
                  <a:schemeClr val="dk1"/>
                </a:solidFill>
              </a:rPr>
              <a:t>修改:修改這個景點內容。</a:t>
            </a:r>
            <a:endParaRPr sz="1200" dirty="0">
              <a:solidFill>
                <a:schemeClr val="dk1"/>
              </a:solidFill>
            </a:endParaRPr>
          </a:p>
          <a:p>
            <a:pPr marL="914400" lvl="1" indent="-304800" rtl="0">
              <a:lnSpc>
                <a:spcPct val="90000"/>
              </a:lnSpc>
              <a:spcBef>
                <a:spcPts val="0"/>
              </a:spcBef>
              <a:spcAft>
                <a:spcPts val="0"/>
              </a:spcAft>
              <a:buClr>
                <a:schemeClr val="dk1"/>
              </a:buClr>
              <a:buSzPts val="1200"/>
              <a:buChar char="○"/>
            </a:pPr>
            <a:r>
              <a:rPr lang="zh-TW" sz="1200" dirty="0">
                <a:solidFill>
                  <a:schemeClr val="dk1"/>
                </a:solidFill>
              </a:rPr>
              <a:t>刪除:刪除這個景點</a:t>
            </a:r>
            <a:endParaRPr sz="1200" dirty="0">
              <a:solidFill>
                <a:schemeClr val="dk1"/>
              </a:solidFill>
            </a:endParaRPr>
          </a:p>
          <a:p>
            <a:pPr marL="914400" lvl="1" indent="-304800" rtl="0">
              <a:spcBef>
                <a:spcPts val="0"/>
              </a:spcBef>
              <a:spcAft>
                <a:spcPts val="0"/>
              </a:spcAft>
              <a:buClr>
                <a:schemeClr val="dk1"/>
              </a:buClr>
              <a:buSzPts val="1200"/>
              <a:buChar char="○"/>
            </a:pPr>
            <a:r>
              <a:rPr lang="zh-TW" sz="1200" dirty="0"/>
              <a:t>加入群組:將這個景點加入群組</a:t>
            </a:r>
            <a:endParaRPr sz="1200" dirty="0">
              <a:solidFill>
                <a:schemeClr val="dk1"/>
              </a:solidFill>
            </a:endParaRPr>
          </a:p>
          <a:p>
            <a:pPr marL="914400" lvl="1" indent="-304800" rtl="0">
              <a:lnSpc>
                <a:spcPct val="90000"/>
              </a:lnSpc>
              <a:spcBef>
                <a:spcPts val="0"/>
              </a:spcBef>
              <a:spcAft>
                <a:spcPts val="0"/>
              </a:spcAft>
              <a:buClr>
                <a:schemeClr val="dk1"/>
              </a:buClr>
              <a:buSzPts val="1200"/>
              <a:buChar char="○"/>
            </a:pPr>
            <a:r>
              <a:rPr lang="zh-TW" sz="1200" dirty="0">
                <a:solidFill>
                  <a:schemeClr val="dk1"/>
                </a:solidFill>
              </a:rPr>
              <a:t>匯出:將景點資訊匯出成Excel</a:t>
            </a:r>
            <a:endParaRPr dirty="0"/>
          </a:p>
          <a:p>
            <a:pPr marL="457200" marR="0" lvl="0" indent="-342900" algn="l" rtl="0">
              <a:lnSpc>
                <a:spcPct val="115000"/>
              </a:lnSpc>
              <a:spcBef>
                <a:spcPts val="0"/>
              </a:spcBef>
              <a:spcAft>
                <a:spcPts val="0"/>
              </a:spcAft>
              <a:buSzPts val="1800"/>
              <a:buChar char="●"/>
            </a:pPr>
            <a:r>
              <a:rPr lang="zh-TW" dirty="0"/>
              <a:t>點擊右上方 +製作新景區來製作景線</a:t>
            </a:r>
            <a:endParaRPr dirty="0"/>
          </a:p>
        </p:txBody>
      </p:sp>
      <p:pic>
        <p:nvPicPr>
          <p:cNvPr id="206" name="Google Shape;206;p32"/>
          <p:cNvPicPr preferRelativeResize="0"/>
          <p:nvPr/>
        </p:nvPicPr>
        <p:blipFill>
          <a:blip r:embed="rId3">
            <a:alphaModFix/>
          </a:blip>
          <a:stretch>
            <a:fillRect/>
          </a:stretch>
        </p:blipFill>
        <p:spPr>
          <a:xfrm>
            <a:off x="311700" y="1711450"/>
            <a:ext cx="5370451" cy="22751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創作空間：新增景區</a:t>
            </a:r>
            <a:endParaRPr/>
          </a:p>
        </p:txBody>
      </p:sp>
      <p:sp>
        <p:nvSpPr>
          <p:cNvPr id="212" name="Google Shape;212;p33"/>
          <p:cNvSpPr txBox="1">
            <a:spLocks noGrp="1"/>
          </p:cNvSpPr>
          <p:nvPr>
            <p:ph type="body" idx="1"/>
          </p:nvPr>
        </p:nvSpPr>
        <p:spPr>
          <a:xfrm>
            <a:off x="4795450" y="1125703"/>
            <a:ext cx="4162500" cy="3439500"/>
          </a:xfrm>
          <a:prstGeom prst="rect">
            <a:avLst/>
          </a:prstGeom>
        </p:spPr>
        <p:txBody>
          <a:bodyPr spcFirstLastPara="1" wrap="square" lIns="91425" tIns="91425" rIns="91425" bIns="91425" anchor="t" anchorCtr="0">
            <a:noAutofit/>
          </a:bodyPr>
          <a:lstStyle/>
          <a:p>
            <a:r>
              <a:rPr lang="zh-TW" altLang="en-US" dirty="0"/>
              <a:t>可依是否為我的創作</a:t>
            </a:r>
            <a:r>
              <a:rPr lang="zh-TW" altLang="en-US" dirty="0">
                <a:latin typeface="微軟正黑體" panose="020B0604030504040204" pitchFamily="34" charset="-120"/>
                <a:ea typeface="微軟正黑體" panose="020B0604030504040204" pitchFamily="34" charset="-120"/>
              </a:rPr>
              <a:t>、我的群組、地區，</a:t>
            </a:r>
            <a:r>
              <a:rPr lang="zh-TW" altLang="en-US" dirty="0"/>
              <a:t>來過濾下面列表的結果</a:t>
            </a:r>
          </a:p>
          <a:p>
            <a:pPr marL="457200" lvl="0" indent="-342900" rtl="0">
              <a:lnSpc>
                <a:spcPct val="90000"/>
              </a:lnSpc>
              <a:spcBef>
                <a:spcPts val="0"/>
              </a:spcBef>
              <a:spcAft>
                <a:spcPts val="0"/>
              </a:spcAft>
              <a:buSzPts val="1800"/>
              <a:buChar char="●"/>
            </a:pPr>
            <a:r>
              <a:rPr lang="zh-TW" sz="1700" dirty="0">
                <a:solidFill>
                  <a:schemeClr val="dk1"/>
                </a:solidFill>
              </a:rPr>
              <a:t>景點導覽依序加入</a:t>
            </a:r>
            <a:endParaRPr sz="1700" dirty="0">
              <a:solidFill>
                <a:schemeClr val="dk1"/>
              </a:solidFill>
            </a:endParaRPr>
          </a:p>
          <a:p>
            <a:pPr marL="914400" lvl="1" indent="-317500" rtl="0">
              <a:spcBef>
                <a:spcPts val="0"/>
              </a:spcBef>
              <a:spcAft>
                <a:spcPts val="0"/>
              </a:spcAft>
              <a:buSzPts val="1400"/>
              <a:buChar char="○"/>
            </a:pPr>
            <a:r>
              <a:rPr lang="zh-TW" dirty="0"/>
              <a:t>可由搜索功能尋找特定標題/製作者/所屬群組名稱</a:t>
            </a:r>
            <a:endParaRPr lang="en-US" altLang="zh-TW" dirty="0"/>
          </a:p>
          <a:p>
            <a:pPr lvl="1">
              <a:spcBef>
                <a:spcPts val="0"/>
              </a:spcBef>
            </a:pPr>
            <a:r>
              <a:rPr lang="zh-TW" altLang="en-US" dirty="0"/>
              <a:t>也可以透過拖曳調整選擇的選項</a:t>
            </a:r>
            <a:endParaRPr dirty="0"/>
          </a:p>
          <a:p>
            <a:pPr marL="457200" lvl="0" indent="-342900" rtl="0">
              <a:lnSpc>
                <a:spcPct val="90000"/>
              </a:lnSpc>
              <a:spcBef>
                <a:spcPts val="0"/>
              </a:spcBef>
              <a:spcAft>
                <a:spcPts val="0"/>
              </a:spcAft>
              <a:buSzPts val="1800"/>
              <a:buChar char="●"/>
            </a:pPr>
            <a:r>
              <a:rPr lang="zh-TW" sz="1700" dirty="0">
                <a:solidFill>
                  <a:schemeClr val="dk1"/>
                </a:solidFill>
              </a:rPr>
              <a:t>填寫標題、描述、交通工具以及是否公開</a:t>
            </a:r>
            <a:endParaRPr sz="1700" dirty="0">
              <a:solidFill>
                <a:schemeClr val="dk1"/>
              </a:solidFill>
            </a:endParaRPr>
          </a:p>
          <a:p>
            <a:pPr marL="457200" lvl="0" indent="-342900" rtl="0">
              <a:lnSpc>
                <a:spcPct val="90000"/>
              </a:lnSpc>
              <a:spcBef>
                <a:spcPts val="0"/>
              </a:spcBef>
              <a:spcAft>
                <a:spcPts val="0"/>
              </a:spcAft>
              <a:buSzPts val="1800"/>
              <a:buChar char="●"/>
            </a:pPr>
            <a:r>
              <a:rPr lang="zh-TW" sz="1700" dirty="0">
                <a:solidFill>
                  <a:schemeClr val="dk1"/>
                </a:solidFill>
              </a:rPr>
              <a:t>最後確認送出</a:t>
            </a:r>
            <a:endParaRPr sz="1700" dirty="0">
              <a:solidFill>
                <a:schemeClr val="dk1"/>
              </a:solidFill>
            </a:endParaRPr>
          </a:p>
          <a:p>
            <a:pPr marL="457200" lvl="0" indent="0" rtl="0">
              <a:spcBef>
                <a:spcPts val="0"/>
              </a:spcBef>
              <a:spcAft>
                <a:spcPts val="1600"/>
              </a:spcAft>
              <a:buNone/>
            </a:pPr>
            <a:endParaRPr dirty="0"/>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726" y="3008195"/>
            <a:ext cx="386769" cy="280074"/>
          </a:xfrm>
          <a:prstGeom prst="rect">
            <a:avLst/>
          </a:prstGeom>
        </p:spPr>
      </p:pic>
      <p:pic>
        <p:nvPicPr>
          <p:cNvPr id="3" name="圖片 2"/>
          <p:cNvPicPr>
            <a:picLocks noChangeAspect="1"/>
          </p:cNvPicPr>
          <p:nvPr/>
        </p:nvPicPr>
        <p:blipFill>
          <a:blip r:embed="rId4"/>
          <a:srcRect/>
          <a:stretch/>
        </p:blipFill>
        <p:spPr>
          <a:xfrm>
            <a:off x="480478" y="1125703"/>
            <a:ext cx="4126261" cy="304575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創作空間：我的主題故事</a:t>
            </a:r>
            <a:endParaRPr/>
          </a:p>
        </p:txBody>
      </p:sp>
      <p:sp>
        <p:nvSpPr>
          <p:cNvPr id="221" name="Google Shape;221;p34"/>
          <p:cNvSpPr txBox="1">
            <a:spLocks noGrp="1"/>
          </p:cNvSpPr>
          <p:nvPr>
            <p:ph type="body" idx="1"/>
          </p:nvPr>
        </p:nvSpPr>
        <p:spPr>
          <a:xfrm>
            <a:off x="5491550" y="1129250"/>
            <a:ext cx="3466200" cy="34395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zh-TW" dirty="0"/>
              <a:t>點擊 ●我的主題故事 進入我的主題故事列表</a:t>
            </a:r>
            <a:endParaRPr dirty="0"/>
          </a:p>
          <a:p>
            <a:pPr marL="457200" marR="0" lvl="0" indent="-342900" algn="l" rtl="0">
              <a:lnSpc>
                <a:spcPct val="115000"/>
              </a:lnSpc>
              <a:spcBef>
                <a:spcPts val="0"/>
              </a:spcBef>
              <a:spcAft>
                <a:spcPts val="0"/>
              </a:spcAft>
              <a:buSzPts val="1800"/>
              <a:buChar char="●"/>
            </a:pPr>
            <a:r>
              <a:rPr lang="zh-TW" dirty="0"/>
              <a:t>列表將列出使用者自行創作的主題故事</a:t>
            </a:r>
            <a:endParaRPr dirty="0"/>
          </a:p>
          <a:p>
            <a:pPr marL="457200" marR="0" lvl="0" indent="-342900" algn="l" rtl="0">
              <a:lnSpc>
                <a:spcPct val="115000"/>
              </a:lnSpc>
              <a:spcBef>
                <a:spcPts val="0"/>
              </a:spcBef>
              <a:spcAft>
                <a:spcPts val="0"/>
              </a:spcAft>
              <a:buSzPts val="1800"/>
              <a:buChar char="●"/>
            </a:pPr>
            <a:r>
              <a:rPr lang="zh-TW" dirty="0"/>
              <a:t>使用者可對主題故事作修改/刪除/加入群組匯出之動作</a:t>
            </a:r>
            <a:endParaRPr dirty="0"/>
          </a:p>
          <a:p>
            <a:pPr marL="914400" lvl="1" indent="-304800" rtl="0">
              <a:lnSpc>
                <a:spcPct val="90000"/>
              </a:lnSpc>
              <a:spcBef>
                <a:spcPts val="0"/>
              </a:spcBef>
              <a:spcAft>
                <a:spcPts val="0"/>
              </a:spcAft>
              <a:buSzPts val="1200"/>
              <a:buChar char="○"/>
            </a:pPr>
            <a:r>
              <a:rPr lang="zh-TW" sz="1200" dirty="0">
                <a:solidFill>
                  <a:schemeClr val="dk1"/>
                </a:solidFill>
              </a:rPr>
              <a:t>修改:修改這個景點內容。</a:t>
            </a:r>
            <a:endParaRPr sz="1200" dirty="0">
              <a:solidFill>
                <a:schemeClr val="dk1"/>
              </a:solidFill>
            </a:endParaRPr>
          </a:p>
          <a:p>
            <a:pPr marL="914400" lvl="1" indent="-304800" rtl="0">
              <a:lnSpc>
                <a:spcPct val="90000"/>
              </a:lnSpc>
              <a:spcBef>
                <a:spcPts val="0"/>
              </a:spcBef>
              <a:spcAft>
                <a:spcPts val="0"/>
              </a:spcAft>
              <a:buClr>
                <a:schemeClr val="dk1"/>
              </a:buClr>
              <a:buSzPts val="1200"/>
              <a:buChar char="○"/>
            </a:pPr>
            <a:r>
              <a:rPr lang="zh-TW" sz="1200" dirty="0">
                <a:solidFill>
                  <a:schemeClr val="dk1"/>
                </a:solidFill>
              </a:rPr>
              <a:t>刪除:刪除這個景點</a:t>
            </a:r>
            <a:endParaRPr sz="1200" dirty="0">
              <a:solidFill>
                <a:schemeClr val="dk1"/>
              </a:solidFill>
            </a:endParaRPr>
          </a:p>
          <a:p>
            <a:pPr marL="914400" lvl="1" indent="-304800" rtl="0">
              <a:spcBef>
                <a:spcPts val="0"/>
              </a:spcBef>
              <a:spcAft>
                <a:spcPts val="0"/>
              </a:spcAft>
              <a:buClr>
                <a:schemeClr val="dk1"/>
              </a:buClr>
              <a:buSzPts val="1200"/>
              <a:buChar char="○"/>
            </a:pPr>
            <a:r>
              <a:rPr lang="zh-TW" altLang="en-US" sz="1200" dirty="0">
                <a:solidFill>
                  <a:schemeClr val="dk1"/>
                </a:solidFill>
              </a:rPr>
              <a:t>加入群組</a:t>
            </a:r>
            <a:r>
              <a:rPr lang="en-US" altLang="zh-TW" sz="1200" dirty="0">
                <a:solidFill>
                  <a:schemeClr val="dk1"/>
                </a:solidFill>
              </a:rPr>
              <a:t>:</a:t>
            </a:r>
            <a:r>
              <a:rPr lang="zh-TW" altLang="en-US" sz="1200" dirty="0">
                <a:solidFill>
                  <a:schemeClr val="dk1"/>
                </a:solidFill>
              </a:rPr>
              <a:t>將這個景點加入群組</a:t>
            </a:r>
            <a:endParaRPr sz="1200" dirty="0">
              <a:solidFill>
                <a:schemeClr val="dk1"/>
              </a:solidFill>
            </a:endParaRPr>
          </a:p>
          <a:p>
            <a:pPr marL="914400" lvl="1" indent="-304800" rtl="0">
              <a:lnSpc>
                <a:spcPct val="90000"/>
              </a:lnSpc>
              <a:spcBef>
                <a:spcPts val="0"/>
              </a:spcBef>
              <a:spcAft>
                <a:spcPts val="0"/>
              </a:spcAft>
              <a:buClr>
                <a:schemeClr val="dk1"/>
              </a:buClr>
              <a:buSzPts val="1200"/>
              <a:buChar char="○"/>
            </a:pPr>
            <a:r>
              <a:rPr lang="zh-TW" sz="1200" dirty="0">
                <a:solidFill>
                  <a:schemeClr val="dk1"/>
                </a:solidFill>
              </a:rPr>
              <a:t>匯出:將景點資訊匯出成Excel</a:t>
            </a:r>
            <a:endParaRPr dirty="0"/>
          </a:p>
          <a:p>
            <a:pPr marL="457200" marR="0" lvl="0" indent="-342900" algn="l" rtl="0">
              <a:lnSpc>
                <a:spcPct val="115000"/>
              </a:lnSpc>
              <a:spcBef>
                <a:spcPts val="0"/>
              </a:spcBef>
              <a:spcAft>
                <a:spcPts val="0"/>
              </a:spcAft>
              <a:buSzPts val="1800"/>
              <a:buChar char="●"/>
            </a:pPr>
            <a:r>
              <a:rPr lang="zh-TW" dirty="0"/>
              <a:t>點擊右上方 +製作新主題故事來製作景線</a:t>
            </a:r>
            <a:endParaRPr dirty="0"/>
          </a:p>
        </p:txBody>
      </p:sp>
      <p:pic>
        <p:nvPicPr>
          <p:cNvPr id="222" name="Google Shape;222;p34"/>
          <p:cNvPicPr preferRelativeResize="0"/>
          <p:nvPr/>
        </p:nvPicPr>
        <p:blipFill>
          <a:blip r:embed="rId3">
            <a:alphaModFix/>
          </a:blip>
          <a:stretch>
            <a:fillRect/>
          </a:stretch>
        </p:blipFill>
        <p:spPr>
          <a:xfrm>
            <a:off x="311700" y="1431150"/>
            <a:ext cx="5370450" cy="25130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創作空間：新增主題故事</a:t>
            </a:r>
            <a:endParaRPr/>
          </a:p>
        </p:txBody>
      </p:sp>
      <p:sp>
        <p:nvSpPr>
          <p:cNvPr id="228" name="Google Shape;228;p35"/>
          <p:cNvSpPr txBox="1">
            <a:spLocks noGrp="1"/>
          </p:cNvSpPr>
          <p:nvPr>
            <p:ph type="body" idx="1"/>
          </p:nvPr>
        </p:nvSpPr>
        <p:spPr>
          <a:xfrm>
            <a:off x="4795450" y="1129250"/>
            <a:ext cx="4162500" cy="3439500"/>
          </a:xfrm>
          <a:prstGeom prst="rect">
            <a:avLst/>
          </a:prstGeom>
        </p:spPr>
        <p:txBody>
          <a:bodyPr spcFirstLastPara="1" wrap="square" lIns="91425" tIns="91425" rIns="91425" bIns="91425" anchor="t" anchorCtr="0">
            <a:noAutofit/>
          </a:bodyPr>
          <a:lstStyle/>
          <a:p>
            <a:r>
              <a:rPr lang="zh-TW" altLang="en-US" dirty="0"/>
              <a:t>可依是否為我的創作</a:t>
            </a:r>
            <a:r>
              <a:rPr lang="zh-TW" altLang="en-US" dirty="0">
                <a:latin typeface="微軟正黑體" panose="020B0604030504040204" pitchFamily="34" charset="-120"/>
                <a:ea typeface="微軟正黑體" panose="020B0604030504040204" pitchFamily="34" charset="-120"/>
              </a:rPr>
              <a:t>、我的群組、地區，</a:t>
            </a:r>
            <a:r>
              <a:rPr lang="zh-TW" altLang="en-US" dirty="0"/>
              <a:t>來過濾下面列表的結果</a:t>
            </a:r>
          </a:p>
          <a:p>
            <a:pPr marL="457200" lvl="0" indent="-342900" rtl="0">
              <a:lnSpc>
                <a:spcPct val="90000"/>
              </a:lnSpc>
              <a:spcBef>
                <a:spcPts val="0"/>
              </a:spcBef>
              <a:spcAft>
                <a:spcPts val="0"/>
              </a:spcAft>
              <a:buSzPts val="1800"/>
              <a:buChar char="●"/>
            </a:pPr>
            <a:r>
              <a:rPr lang="zh-TW" sz="1700" dirty="0">
                <a:solidFill>
                  <a:schemeClr val="dk1"/>
                </a:solidFill>
              </a:rPr>
              <a:t>景點/景線/景區依序加入</a:t>
            </a:r>
            <a:endParaRPr sz="1700" dirty="0">
              <a:solidFill>
                <a:schemeClr val="dk1"/>
              </a:solidFill>
            </a:endParaRPr>
          </a:p>
          <a:p>
            <a:pPr marL="914400" lvl="1" indent="-317500" rtl="0">
              <a:spcBef>
                <a:spcPts val="0"/>
              </a:spcBef>
              <a:spcAft>
                <a:spcPts val="0"/>
              </a:spcAft>
              <a:buSzPts val="1400"/>
              <a:buChar char="○"/>
            </a:pPr>
            <a:r>
              <a:rPr lang="zh-TW" dirty="0"/>
              <a:t>可由搜索功能尋找特定標題/製作者/所屬群組名稱</a:t>
            </a:r>
            <a:endParaRPr lang="en-US" altLang="zh-TW" dirty="0"/>
          </a:p>
          <a:p>
            <a:pPr lvl="1">
              <a:spcBef>
                <a:spcPts val="0"/>
              </a:spcBef>
            </a:pPr>
            <a:r>
              <a:rPr lang="zh-TW" altLang="en-US" dirty="0"/>
              <a:t>也可以透過拖曳調整選擇的選項</a:t>
            </a:r>
            <a:endParaRPr dirty="0"/>
          </a:p>
          <a:p>
            <a:pPr marL="457200" lvl="0" indent="-342900" rtl="0">
              <a:lnSpc>
                <a:spcPct val="90000"/>
              </a:lnSpc>
              <a:spcBef>
                <a:spcPts val="0"/>
              </a:spcBef>
              <a:spcAft>
                <a:spcPts val="0"/>
              </a:spcAft>
              <a:buSzPts val="1800"/>
              <a:buChar char="●"/>
            </a:pPr>
            <a:r>
              <a:rPr lang="zh-TW" sz="1700" dirty="0">
                <a:solidFill>
                  <a:schemeClr val="dk1"/>
                </a:solidFill>
              </a:rPr>
              <a:t>填寫標題、描述、交通工具以及是否公開</a:t>
            </a:r>
            <a:endParaRPr sz="1700" dirty="0">
              <a:solidFill>
                <a:schemeClr val="dk1"/>
              </a:solidFill>
            </a:endParaRPr>
          </a:p>
          <a:p>
            <a:pPr marL="457200" lvl="0" indent="-342900" rtl="0">
              <a:lnSpc>
                <a:spcPct val="90000"/>
              </a:lnSpc>
              <a:spcBef>
                <a:spcPts val="0"/>
              </a:spcBef>
              <a:spcAft>
                <a:spcPts val="0"/>
              </a:spcAft>
              <a:buSzPts val="1800"/>
              <a:buChar char="●"/>
            </a:pPr>
            <a:r>
              <a:rPr lang="zh-TW" sz="1700" dirty="0">
                <a:solidFill>
                  <a:schemeClr val="dk1"/>
                </a:solidFill>
              </a:rPr>
              <a:t>最後確認送出</a:t>
            </a:r>
            <a:endParaRPr sz="1700" dirty="0">
              <a:solidFill>
                <a:schemeClr val="dk1"/>
              </a:solidFill>
            </a:endParaRPr>
          </a:p>
          <a:p>
            <a:pPr marL="457200" lvl="0" indent="0" rtl="0">
              <a:spcBef>
                <a:spcPts val="0"/>
              </a:spcBef>
              <a:spcAft>
                <a:spcPts val="1600"/>
              </a:spcAft>
              <a:buNone/>
            </a:pPr>
            <a:endParaRPr dirty="0"/>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121" y="3012460"/>
            <a:ext cx="386769" cy="280074"/>
          </a:xfrm>
          <a:prstGeom prst="rect">
            <a:avLst/>
          </a:prstGeom>
        </p:spPr>
      </p:pic>
      <p:pic>
        <p:nvPicPr>
          <p:cNvPr id="5" name="圖片 4">
            <a:extLst>
              <a:ext uri="{FF2B5EF4-FFF2-40B4-BE49-F238E27FC236}">
                <a16:creationId xmlns:a16="http://schemas.microsoft.com/office/drawing/2014/main" id="{9F316341-F9E6-44DC-A5E0-C0F109673E61}"/>
              </a:ext>
            </a:extLst>
          </p:cNvPr>
          <p:cNvPicPr>
            <a:picLocks noChangeAspect="1"/>
          </p:cNvPicPr>
          <p:nvPr/>
        </p:nvPicPr>
        <p:blipFill>
          <a:blip r:embed="rId4"/>
          <a:srcRect/>
          <a:stretch/>
        </p:blipFill>
        <p:spPr>
          <a:xfrm>
            <a:off x="1544332" y="4270163"/>
            <a:ext cx="1612191" cy="473143"/>
          </a:xfrm>
          <a:prstGeom prst="rect">
            <a:avLst/>
          </a:prstGeom>
        </p:spPr>
      </p:pic>
      <p:pic>
        <p:nvPicPr>
          <p:cNvPr id="4" name="圖片 3"/>
          <p:cNvPicPr>
            <a:picLocks noChangeAspect="1"/>
          </p:cNvPicPr>
          <p:nvPr/>
        </p:nvPicPr>
        <p:blipFill>
          <a:blip r:embed="rId5"/>
          <a:stretch>
            <a:fillRect/>
          </a:stretch>
        </p:blipFill>
        <p:spPr>
          <a:xfrm>
            <a:off x="426478" y="1017725"/>
            <a:ext cx="4092513" cy="324243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9195" y="252023"/>
            <a:ext cx="7886700" cy="994172"/>
          </a:xfrm>
        </p:spPr>
        <p:txBody>
          <a:bodyPr/>
          <a:lstStyle/>
          <a:p>
            <a:r>
              <a:rPr lang="zh-TW" altLang="en-US" dirty="0">
                <a:latin typeface="標楷體" panose="03000509000000000000" pitchFamily="65" charset="-120"/>
                <a:ea typeface="標楷體" panose="03000509000000000000" pitchFamily="65" charset="-120"/>
              </a:rPr>
              <a:t>群組</a:t>
            </a:r>
            <a:r>
              <a:rPr lang="en-US" altLang="zh-TW" dirty="0">
                <a:latin typeface="標楷體" panose="03000509000000000000" pitchFamily="65" charset="-120"/>
                <a:ea typeface="標楷體" panose="03000509000000000000" pitchFamily="65" charset="-120"/>
              </a:rPr>
              <a:t>Leader</a:t>
            </a:r>
            <a:r>
              <a:rPr lang="zh-TW" altLang="en-US" dirty="0">
                <a:latin typeface="標楷體" panose="03000509000000000000" pitchFamily="65" charset="-120"/>
                <a:ea typeface="標楷體" panose="03000509000000000000" pitchFamily="65" charset="-120"/>
              </a:rPr>
              <a:t>可以進行驗證功能</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392" y="1268017"/>
            <a:ext cx="8426306" cy="3206861"/>
          </a:xfrm>
        </p:spPr>
      </p:pic>
      <p:sp>
        <p:nvSpPr>
          <p:cNvPr id="5" name="矩形 4"/>
          <p:cNvSpPr/>
          <p:nvPr/>
        </p:nvSpPr>
        <p:spPr>
          <a:xfrm>
            <a:off x="7493924" y="1311659"/>
            <a:ext cx="679565" cy="352965"/>
          </a:xfrm>
          <a:prstGeom prst="rect">
            <a:avLst/>
          </a:prstGeom>
          <a:no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TW" altLang="en-US" sz="1050"/>
          </a:p>
        </p:txBody>
      </p:sp>
    </p:spTree>
    <p:extLst>
      <p:ext uri="{BB962C8B-B14F-4D97-AF65-F5344CB8AC3E}">
        <p14:creationId xmlns:p14="http://schemas.microsoft.com/office/powerpoint/2010/main" val="2131614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群組</a:t>
            </a:r>
            <a:r>
              <a:rPr lang="en-US" altLang="zh-TW" dirty="0">
                <a:latin typeface="標楷體" panose="03000509000000000000" pitchFamily="65" charset="-120"/>
                <a:ea typeface="標楷體" panose="03000509000000000000" pitchFamily="65" charset="-120"/>
              </a:rPr>
              <a:t>Leader</a:t>
            </a:r>
            <a:r>
              <a:rPr lang="zh-TW" altLang="en-US" dirty="0">
                <a:latin typeface="標楷體" panose="03000509000000000000" pitchFamily="65" charset="-120"/>
                <a:ea typeface="標楷體" panose="03000509000000000000" pitchFamily="65" charset="-120"/>
              </a:rPr>
              <a:t>可以進行驗證功能</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753" y="1114908"/>
            <a:ext cx="7245956" cy="3997268"/>
          </a:xfrm>
        </p:spPr>
      </p:pic>
      <p:sp>
        <p:nvSpPr>
          <p:cNvPr id="6" name="Google Shape;228;p35"/>
          <p:cNvSpPr txBox="1">
            <a:spLocks/>
          </p:cNvSpPr>
          <p:nvPr/>
        </p:nvSpPr>
        <p:spPr>
          <a:xfrm>
            <a:off x="4669800" y="1114908"/>
            <a:ext cx="4162500" cy="3439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zh-TW" altLang="en-US" dirty="0">
                <a:latin typeface="標楷體" panose="03000509000000000000" pitchFamily="65" charset="-120"/>
                <a:ea typeface="標楷體" panose="03000509000000000000" pitchFamily="65" charset="-120"/>
              </a:rPr>
              <a:t>群組</a:t>
            </a:r>
            <a:r>
              <a:rPr lang="en-US" altLang="zh-TW" dirty="0">
                <a:latin typeface="標楷體" panose="03000509000000000000" pitchFamily="65" charset="-120"/>
                <a:ea typeface="標楷體" panose="03000509000000000000" pitchFamily="65" charset="-120"/>
              </a:rPr>
              <a:t>Leader</a:t>
            </a:r>
            <a:r>
              <a:rPr lang="zh-TW" altLang="en-US" dirty="0">
                <a:latin typeface="標楷體" panose="03000509000000000000" pitchFamily="65" charset="-120"/>
                <a:ea typeface="標楷體" panose="03000509000000000000" pitchFamily="65" charset="-120"/>
              </a:rPr>
              <a:t>可以驗證歸屬於群組內的</a:t>
            </a:r>
            <a:r>
              <a:rPr lang="en-US" altLang="zh-TW" dirty="0">
                <a:latin typeface="標楷體" panose="03000509000000000000" pitchFamily="65" charset="-120"/>
                <a:ea typeface="標楷體" panose="03000509000000000000" pitchFamily="65" charset="-120"/>
              </a:rPr>
              <a:t>POI,LOI,AOI,SOI</a:t>
            </a:r>
            <a:endParaRPr lang="zh-TW" altLang="en-US" dirty="0">
              <a:latin typeface="標楷體" panose="03000509000000000000" pitchFamily="65" charset="-120"/>
              <a:ea typeface="標楷體" panose="03000509000000000000" pitchFamily="65" charset="-120"/>
            </a:endParaRPr>
          </a:p>
          <a:p>
            <a:pPr indent="0">
              <a:spcAft>
                <a:spcPts val="1600"/>
              </a:spcAft>
              <a:buFont typeface="Arial"/>
              <a:buNone/>
            </a:pPr>
            <a:endParaRPr lang="zh-TW" altLang="en-US" dirty="0"/>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147" y="1382873"/>
            <a:ext cx="1082925" cy="429084"/>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7147" y="1873490"/>
            <a:ext cx="1082925" cy="412865"/>
          </a:xfrm>
          <a:prstGeom prst="rect">
            <a:avLst/>
          </a:prstGeom>
        </p:spPr>
      </p:pic>
      <p:pic>
        <p:nvPicPr>
          <p:cNvPr id="8" name="圖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7147" y="2341908"/>
            <a:ext cx="1093529" cy="546765"/>
          </a:xfrm>
          <a:prstGeom prst="rect">
            <a:avLst/>
          </a:prstGeom>
        </p:spPr>
      </p:pic>
      <p:pic>
        <p:nvPicPr>
          <p:cNvPr id="9" name="圖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16" y="3173572"/>
            <a:ext cx="771584" cy="1938604"/>
          </a:xfrm>
          <a:prstGeom prst="rect">
            <a:avLst/>
          </a:prstGeom>
        </p:spPr>
      </p:pic>
      <p:pic>
        <p:nvPicPr>
          <p:cNvPr id="10" name="圖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3975" y="3173572"/>
            <a:ext cx="790007" cy="1953207"/>
          </a:xfrm>
          <a:prstGeom prst="rect">
            <a:avLst/>
          </a:prstGeom>
        </p:spPr>
      </p:pic>
    </p:spTree>
    <p:extLst>
      <p:ext uri="{BB962C8B-B14F-4D97-AF65-F5344CB8AC3E}">
        <p14:creationId xmlns:p14="http://schemas.microsoft.com/office/powerpoint/2010/main" val="3465308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歷史紀錄</a:t>
            </a:r>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1226126"/>
            <a:ext cx="7963179" cy="330430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歷史紀錄：瀏覽軌跡</a:t>
            </a:r>
            <a:endParaRPr/>
          </a:p>
        </p:txBody>
      </p:sp>
      <p:sp>
        <p:nvSpPr>
          <p:cNvPr id="242" name="Google Shape;242;p37"/>
          <p:cNvSpPr txBox="1">
            <a:spLocks noGrp="1"/>
          </p:cNvSpPr>
          <p:nvPr>
            <p:ph type="body" idx="1"/>
          </p:nvPr>
        </p:nvSpPr>
        <p:spPr>
          <a:xfrm>
            <a:off x="5104825" y="1177600"/>
            <a:ext cx="3727500" cy="3519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dirty="0"/>
              <a:t>選擇景點/景線/景區/主題故事</a:t>
            </a:r>
            <a:endParaRPr dirty="0"/>
          </a:p>
          <a:p>
            <a:pPr marL="457200" lvl="0" indent="-342900" rtl="0">
              <a:spcBef>
                <a:spcPts val="0"/>
              </a:spcBef>
              <a:spcAft>
                <a:spcPts val="0"/>
              </a:spcAft>
              <a:buSzPts val="1800"/>
              <a:buChar char="●"/>
            </a:pPr>
            <a:r>
              <a:rPr lang="zh-TW" dirty="0"/>
              <a:t>選擇日期與時間後查詢</a:t>
            </a:r>
            <a:endParaRPr dirty="0"/>
          </a:p>
          <a:p>
            <a:pPr marL="457200" lvl="0" indent="-342900" rtl="0">
              <a:spcBef>
                <a:spcPts val="0"/>
              </a:spcBef>
              <a:spcAft>
                <a:spcPts val="0"/>
              </a:spcAft>
              <a:buSzPts val="1800"/>
              <a:buChar char="●"/>
            </a:pPr>
            <a:r>
              <a:rPr lang="zh-TW" dirty="0"/>
              <a:t>結果將列出</a:t>
            </a:r>
            <a:r>
              <a:rPr lang="zh-TW" dirty="0">
                <a:solidFill>
                  <a:srgbClr val="444444"/>
                </a:solidFill>
                <a:highlight>
                  <a:srgbClr val="FFFFFF"/>
                </a:highlight>
              </a:rPr>
              <a:t>在</a:t>
            </a:r>
            <a:r>
              <a:rPr lang="en-US" altLang="zh-TW" dirty="0">
                <a:solidFill>
                  <a:srgbClr val="444444"/>
                </a:solidFill>
                <a:highlight>
                  <a:srgbClr val="FFFFFF"/>
                </a:highlight>
              </a:rPr>
              <a:t>SDC</a:t>
            </a:r>
            <a:r>
              <a:rPr lang="zh-TW" dirty="0">
                <a:solidFill>
                  <a:srgbClr val="444444"/>
                </a:solidFill>
                <a:highlight>
                  <a:srgbClr val="FFFFFF"/>
                </a:highlight>
              </a:rPr>
              <a:t>-DEH網頁上所瀏覽過的景點/景線/景區/主題故事資訊</a:t>
            </a:r>
            <a:endParaRPr dirty="0"/>
          </a:p>
        </p:txBody>
      </p:sp>
      <p:grpSp>
        <p:nvGrpSpPr>
          <p:cNvPr id="243" name="Google Shape;243;p37"/>
          <p:cNvGrpSpPr/>
          <p:nvPr/>
        </p:nvGrpSpPr>
        <p:grpSpPr>
          <a:xfrm>
            <a:off x="137900" y="1467375"/>
            <a:ext cx="4874125" cy="2620350"/>
            <a:chOff x="137900" y="1467375"/>
            <a:chExt cx="4874125" cy="2620350"/>
          </a:xfrm>
        </p:grpSpPr>
        <p:pic>
          <p:nvPicPr>
            <p:cNvPr id="244" name="Google Shape;244;p37"/>
            <p:cNvPicPr preferRelativeResize="0"/>
            <p:nvPr/>
          </p:nvPicPr>
          <p:blipFill>
            <a:blip r:embed="rId3">
              <a:alphaModFix/>
            </a:blip>
            <a:stretch>
              <a:fillRect/>
            </a:stretch>
          </p:blipFill>
          <p:spPr>
            <a:xfrm>
              <a:off x="137900" y="1467375"/>
              <a:ext cx="4874125" cy="2620350"/>
            </a:xfrm>
            <a:prstGeom prst="rect">
              <a:avLst/>
            </a:prstGeom>
            <a:noFill/>
            <a:ln>
              <a:noFill/>
            </a:ln>
          </p:spPr>
        </p:pic>
        <p:pic>
          <p:nvPicPr>
            <p:cNvPr id="245" name="Google Shape;245;p37"/>
            <p:cNvPicPr preferRelativeResize="0"/>
            <p:nvPr/>
          </p:nvPicPr>
          <p:blipFill>
            <a:blip r:embed="rId4">
              <a:alphaModFix/>
            </a:blip>
            <a:stretch>
              <a:fillRect/>
            </a:stretch>
          </p:blipFill>
          <p:spPr>
            <a:xfrm>
              <a:off x="311700" y="1961875"/>
              <a:ext cx="587450" cy="694275"/>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zh-TW"/>
              <a:t>歷史紀錄：行動軌跡</a:t>
            </a:r>
            <a:endParaRPr/>
          </a:p>
        </p:txBody>
      </p:sp>
      <p:pic>
        <p:nvPicPr>
          <p:cNvPr id="251" name="Google Shape;251;p38"/>
          <p:cNvPicPr preferRelativeResize="0"/>
          <p:nvPr/>
        </p:nvPicPr>
        <p:blipFill>
          <a:blip r:embed="rId3">
            <a:alphaModFix/>
          </a:blip>
          <a:stretch>
            <a:fillRect/>
          </a:stretch>
        </p:blipFill>
        <p:spPr>
          <a:xfrm>
            <a:off x="164350" y="1439975"/>
            <a:ext cx="5060000" cy="2483400"/>
          </a:xfrm>
          <a:prstGeom prst="rect">
            <a:avLst/>
          </a:prstGeom>
          <a:noFill/>
          <a:ln>
            <a:noFill/>
          </a:ln>
        </p:spPr>
      </p:pic>
      <p:sp>
        <p:nvSpPr>
          <p:cNvPr id="252" name="Google Shape;252;p38"/>
          <p:cNvSpPr txBox="1">
            <a:spLocks noGrp="1"/>
          </p:cNvSpPr>
          <p:nvPr>
            <p:ph type="body" idx="1"/>
          </p:nvPr>
        </p:nvSpPr>
        <p:spPr>
          <a:xfrm>
            <a:off x="5224350" y="1206600"/>
            <a:ext cx="3727500" cy="3519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dirty="0"/>
              <a:t>選擇日期與時間後查詢</a:t>
            </a:r>
            <a:endParaRPr dirty="0"/>
          </a:p>
          <a:p>
            <a:pPr marL="457200" lvl="0" indent="-342900" rtl="0">
              <a:spcBef>
                <a:spcPts val="0"/>
              </a:spcBef>
              <a:spcAft>
                <a:spcPts val="0"/>
              </a:spcAft>
              <a:buSzPts val="1800"/>
              <a:buChar char="●"/>
            </a:pPr>
            <a:r>
              <a:rPr lang="zh-TW" dirty="0"/>
              <a:t>結果將列出</a:t>
            </a:r>
            <a:r>
              <a:rPr lang="zh-TW" dirty="0">
                <a:solidFill>
                  <a:srgbClr val="444444"/>
                </a:solidFill>
                <a:highlight>
                  <a:schemeClr val="lt1"/>
                </a:highlight>
              </a:rPr>
              <a:t>在</a:t>
            </a:r>
            <a:r>
              <a:rPr lang="en-US" altLang="zh-TW" dirty="0">
                <a:solidFill>
                  <a:srgbClr val="444444"/>
                </a:solidFill>
                <a:highlight>
                  <a:schemeClr val="lt1"/>
                </a:highlight>
              </a:rPr>
              <a:t>SDC</a:t>
            </a:r>
            <a:r>
              <a:rPr lang="zh-TW" dirty="0">
                <a:solidFill>
                  <a:srgbClr val="444444"/>
                </a:solidFill>
                <a:highlight>
                  <a:schemeClr val="lt1"/>
                </a:highlight>
              </a:rPr>
              <a:t>-DEH APPs上所瀏覽過的景點/景線/景區/主題故事資訊</a:t>
            </a:r>
            <a:endParaRPr dirty="0"/>
          </a:p>
          <a:p>
            <a:pPr marL="0" lvl="0" indent="0" rtl="0">
              <a:spcBef>
                <a:spcPts val="16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7" name="圖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065458"/>
            <a:ext cx="4876673" cy="3694582"/>
          </a:xfrm>
          <a:prstGeom prst="rect">
            <a:avLst/>
          </a:prstGeom>
        </p:spPr>
      </p:pic>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a:t>導覽地圖</a:t>
            </a:r>
            <a:endParaRPr/>
          </a:p>
        </p:txBody>
      </p:sp>
      <p:sp>
        <p:nvSpPr>
          <p:cNvPr id="61" name="Google Shape;61;p14"/>
          <p:cNvSpPr txBox="1">
            <a:spLocks noGrp="1"/>
          </p:cNvSpPr>
          <p:nvPr>
            <p:ph type="body" idx="1"/>
          </p:nvPr>
        </p:nvSpPr>
        <p:spPr>
          <a:xfrm>
            <a:off x="4974850" y="1152475"/>
            <a:ext cx="3857400" cy="3941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dirty="0"/>
              <a:t>選取上方的選項來過濾下面列表的結果</a:t>
            </a:r>
            <a:endParaRPr dirty="0"/>
          </a:p>
        </p:txBody>
      </p:sp>
      <p:pic>
        <p:nvPicPr>
          <p:cNvPr id="14" name="圖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468" y="2293122"/>
            <a:ext cx="534678" cy="619628"/>
          </a:xfrm>
          <a:prstGeom prst="rect">
            <a:avLst/>
          </a:prstGeom>
        </p:spPr>
      </p:pic>
      <p:pic>
        <p:nvPicPr>
          <p:cNvPr id="15" name="圖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1648" y="2293121"/>
            <a:ext cx="1168265" cy="2767206"/>
          </a:xfrm>
          <a:prstGeom prst="rect">
            <a:avLst/>
          </a:prstGeom>
        </p:spPr>
      </p:pic>
      <p:pic>
        <p:nvPicPr>
          <p:cNvPr id="16" name="圖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9936" y="2293121"/>
            <a:ext cx="1528519" cy="2364167"/>
          </a:xfrm>
          <a:prstGeom prst="rect">
            <a:avLst/>
          </a:prstGeom>
        </p:spPr>
      </p:pic>
      <p:pic>
        <p:nvPicPr>
          <p:cNvPr id="12" name="圖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7320" y="2293121"/>
            <a:ext cx="1054687" cy="619628"/>
          </a:xfrm>
          <a:prstGeom prst="rect">
            <a:avLst/>
          </a:prstGeom>
        </p:spPr>
      </p:pic>
      <p:pic>
        <p:nvPicPr>
          <p:cNvPr id="18" name="圖片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6542" y="2293121"/>
            <a:ext cx="966525" cy="4148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dirty="0"/>
              <a:t>群組</a:t>
            </a:r>
            <a:endParaRPr dirty="0"/>
          </a:p>
        </p:txBody>
      </p:sp>
      <p:sp>
        <p:nvSpPr>
          <p:cNvPr id="258" name="Google Shape;258;p39"/>
          <p:cNvSpPr txBox="1">
            <a:spLocks noGrp="1"/>
          </p:cNvSpPr>
          <p:nvPr>
            <p:ph type="body" idx="1"/>
          </p:nvPr>
        </p:nvSpPr>
        <p:spPr>
          <a:xfrm>
            <a:off x="311700" y="2199275"/>
            <a:ext cx="8520600" cy="2369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dirty="0"/>
              <a:t>點擊        瀏覽用戶申請群組或者是群組邀請的訊息</a:t>
            </a:r>
            <a:endParaRPr dirty="0"/>
          </a:p>
          <a:p>
            <a:pPr marL="457200" lvl="0" indent="-342900" rtl="0">
              <a:spcBef>
                <a:spcPts val="0"/>
              </a:spcBef>
              <a:spcAft>
                <a:spcPts val="0"/>
              </a:spcAft>
              <a:buSzPts val="1800"/>
              <a:buChar char="●"/>
            </a:pPr>
            <a:r>
              <a:rPr lang="zh-TW" dirty="0"/>
              <a:t>點擊        搜尋公開的群組申請加入</a:t>
            </a:r>
            <a:endParaRPr dirty="0"/>
          </a:p>
          <a:p>
            <a:pPr marL="457200" lvl="0" indent="-342900">
              <a:spcBef>
                <a:spcPts val="0"/>
              </a:spcBef>
              <a:spcAft>
                <a:spcPts val="0"/>
              </a:spcAft>
              <a:buSzPts val="1800"/>
              <a:buChar char="●"/>
            </a:pPr>
            <a:r>
              <a:rPr lang="zh-TW" dirty="0"/>
              <a:t>點擊           建立</a:t>
            </a:r>
            <a:r>
              <a:rPr lang="zh-TW" altLang="en-US" dirty="0"/>
              <a:t>新</a:t>
            </a:r>
            <a:r>
              <a:rPr lang="zh-TW" dirty="0"/>
              <a:t>群組</a:t>
            </a:r>
            <a:endParaRPr dirty="0"/>
          </a:p>
        </p:txBody>
      </p:sp>
      <p:pic>
        <p:nvPicPr>
          <p:cNvPr id="259" name="Google Shape;259;p39"/>
          <p:cNvPicPr preferRelativeResize="0"/>
          <p:nvPr/>
        </p:nvPicPr>
        <p:blipFill>
          <a:blip r:embed="rId3">
            <a:alphaModFix/>
          </a:blip>
          <a:stretch>
            <a:fillRect/>
          </a:stretch>
        </p:blipFill>
        <p:spPr>
          <a:xfrm>
            <a:off x="44800" y="1152481"/>
            <a:ext cx="9144000" cy="1046788"/>
          </a:xfrm>
          <a:prstGeom prst="rect">
            <a:avLst/>
          </a:prstGeom>
          <a:noFill/>
          <a:ln>
            <a:noFill/>
          </a:ln>
        </p:spPr>
      </p:pic>
      <p:pic>
        <p:nvPicPr>
          <p:cNvPr id="260" name="Google Shape;260;p39"/>
          <p:cNvPicPr preferRelativeResize="0"/>
          <p:nvPr/>
        </p:nvPicPr>
        <p:blipFill>
          <a:blip r:embed="rId4">
            <a:alphaModFix/>
          </a:blip>
          <a:stretch>
            <a:fillRect/>
          </a:stretch>
        </p:blipFill>
        <p:spPr>
          <a:xfrm>
            <a:off x="1297750" y="2302025"/>
            <a:ext cx="459106" cy="269725"/>
          </a:xfrm>
          <a:prstGeom prst="rect">
            <a:avLst/>
          </a:prstGeom>
          <a:noFill/>
          <a:ln>
            <a:noFill/>
          </a:ln>
        </p:spPr>
      </p:pic>
      <p:pic>
        <p:nvPicPr>
          <p:cNvPr id="261" name="Google Shape;261;p39"/>
          <p:cNvPicPr preferRelativeResize="0"/>
          <p:nvPr/>
        </p:nvPicPr>
        <p:blipFill>
          <a:blip r:embed="rId5">
            <a:alphaModFix/>
          </a:blip>
          <a:stretch>
            <a:fillRect/>
          </a:stretch>
        </p:blipFill>
        <p:spPr>
          <a:xfrm>
            <a:off x="1292763" y="2613375"/>
            <a:ext cx="469087" cy="269725"/>
          </a:xfrm>
          <a:prstGeom prst="rect">
            <a:avLst/>
          </a:prstGeom>
          <a:noFill/>
          <a:ln>
            <a:noFill/>
          </a:ln>
        </p:spPr>
      </p:pic>
      <p:pic>
        <p:nvPicPr>
          <p:cNvPr id="262" name="Google Shape;262;p39"/>
          <p:cNvPicPr preferRelativeResize="0"/>
          <p:nvPr/>
        </p:nvPicPr>
        <p:blipFill>
          <a:blip r:embed="rId6">
            <a:alphaModFix/>
          </a:blip>
          <a:stretch>
            <a:fillRect/>
          </a:stretch>
        </p:blipFill>
        <p:spPr>
          <a:xfrm>
            <a:off x="1297750" y="2924725"/>
            <a:ext cx="650858" cy="269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dirty="0"/>
              <a:t>群組</a:t>
            </a:r>
            <a:endParaRPr dirty="0"/>
          </a:p>
        </p:txBody>
      </p:sp>
      <p:sp>
        <p:nvSpPr>
          <p:cNvPr id="268" name="Google Shape;268;p40"/>
          <p:cNvSpPr txBox="1">
            <a:spLocks noGrp="1"/>
          </p:cNvSpPr>
          <p:nvPr>
            <p:ph type="body" idx="1"/>
          </p:nvPr>
        </p:nvSpPr>
        <p:spPr>
          <a:xfrm>
            <a:off x="4651625" y="1017725"/>
            <a:ext cx="4180800" cy="3551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a:t>填寫完畢之後，按下確定即可建立成功</a:t>
            </a:r>
            <a:endParaRPr/>
          </a:p>
        </p:txBody>
      </p:sp>
      <p:pic>
        <p:nvPicPr>
          <p:cNvPr id="269" name="Google Shape;269;p40"/>
          <p:cNvPicPr preferRelativeResize="0"/>
          <p:nvPr/>
        </p:nvPicPr>
        <p:blipFill>
          <a:blip r:embed="rId3">
            <a:alphaModFix/>
          </a:blip>
          <a:stretch>
            <a:fillRect/>
          </a:stretch>
        </p:blipFill>
        <p:spPr>
          <a:xfrm>
            <a:off x="68075" y="1099875"/>
            <a:ext cx="4583550" cy="3600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dirty="0"/>
              <a:t>群組列表</a:t>
            </a:r>
            <a:endParaRPr dirty="0"/>
          </a:p>
        </p:txBody>
      </p:sp>
      <p:sp>
        <p:nvSpPr>
          <p:cNvPr id="275" name="Google Shape;275;p41"/>
          <p:cNvSpPr txBox="1">
            <a:spLocks noGrp="1"/>
          </p:cNvSpPr>
          <p:nvPr>
            <p:ph type="body" idx="1"/>
          </p:nvPr>
        </p:nvSpPr>
        <p:spPr>
          <a:xfrm>
            <a:off x="267000" y="2228325"/>
            <a:ext cx="8877000" cy="23409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dirty="0"/>
              <a:t>當用戶為群組成員</a:t>
            </a:r>
            <a:endParaRPr dirty="0"/>
          </a:p>
          <a:p>
            <a:pPr marL="914400" lvl="1" indent="-317500" rtl="0">
              <a:spcBef>
                <a:spcPts val="0"/>
              </a:spcBef>
              <a:spcAft>
                <a:spcPts val="0"/>
              </a:spcAft>
              <a:buSzPts val="1400"/>
              <a:buChar char="○"/>
            </a:pPr>
            <a:r>
              <a:rPr lang="zh-TW" dirty="0"/>
              <a:t>點擊        可查看群組資訊</a:t>
            </a:r>
            <a:endParaRPr dirty="0"/>
          </a:p>
          <a:p>
            <a:pPr marL="914400" lvl="1" indent="-317500" rtl="0">
              <a:spcBef>
                <a:spcPts val="0"/>
              </a:spcBef>
              <a:spcAft>
                <a:spcPts val="0"/>
              </a:spcAft>
              <a:buSzPts val="1400"/>
              <a:buChar char="○"/>
            </a:pPr>
            <a:r>
              <a:rPr lang="zh-TW" dirty="0"/>
              <a:t>點擊        可以退出該群組</a:t>
            </a:r>
            <a:endParaRPr dirty="0"/>
          </a:p>
          <a:p>
            <a:pPr marL="457200" lvl="0" indent="-342900" rtl="0">
              <a:spcBef>
                <a:spcPts val="0"/>
              </a:spcBef>
              <a:spcAft>
                <a:spcPts val="0"/>
              </a:spcAft>
              <a:buSzPts val="1800"/>
              <a:buChar char="●"/>
            </a:pPr>
            <a:r>
              <a:rPr lang="zh-TW" dirty="0"/>
              <a:t>當用戶為管理員</a:t>
            </a:r>
            <a:endParaRPr dirty="0"/>
          </a:p>
          <a:p>
            <a:pPr marL="914400" lvl="1" indent="-317500" rtl="0">
              <a:spcBef>
                <a:spcPts val="0"/>
              </a:spcBef>
              <a:spcAft>
                <a:spcPts val="0"/>
              </a:spcAft>
              <a:buSzPts val="1400"/>
              <a:buChar char="○"/>
            </a:pPr>
            <a:r>
              <a:rPr lang="zh-TW" dirty="0"/>
              <a:t>點擊         可以管理該群組資訊</a:t>
            </a:r>
            <a:endParaRPr dirty="0"/>
          </a:p>
          <a:p>
            <a:pPr marL="914400" lvl="1" indent="-317500" rtl="0">
              <a:spcBef>
                <a:spcPts val="0"/>
              </a:spcBef>
              <a:spcAft>
                <a:spcPts val="0"/>
              </a:spcAft>
              <a:buSzPts val="1400"/>
              <a:buChar char="○"/>
            </a:pPr>
            <a:r>
              <a:rPr lang="zh-TW" dirty="0"/>
              <a:t>點擊         可以解散該群組</a:t>
            </a:r>
            <a:endParaRPr dirty="0"/>
          </a:p>
          <a:p>
            <a:pPr marL="914400" lvl="1" indent="-317500" rtl="0">
              <a:spcBef>
                <a:spcPts val="0"/>
              </a:spcBef>
              <a:spcAft>
                <a:spcPts val="0"/>
              </a:spcAft>
              <a:buSzPts val="1400"/>
              <a:buChar char="○"/>
            </a:pPr>
            <a:r>
              <a:rPr lang="zh-TW" dirty="0"/>
              <a:t>點擊           可以在輸入欲邀請的用戶帳號之後，對該用戶發出邀請訊息</a:t>
            </a:r>
            <a:endParaRPr dirty="0"/>
          </a:p>
        </p:txBody>
      </p:sp>
      <p:pic>
        <p:nvPicPr>
          <p:cNvPr id="276" name="Google Shape;276;p41"/>
          <p:cNvPicPr preferRelativeResize="0"/>
          <p:nvPr/>
        </p:nvPicPr>
        <p:blipFill>
          <a:blip r:embed="rId3">
            <a:alphaModFix/>
          </a:blip>
          <a:stretch>
            <a:fillRect/>
          </a:stretch>
        </p:blipFill>
        <p:spPr>
          <a:xfrm>
            <a:off x="0" y="1017729"/>
            <a:ext cx="9144001" cy="1210592"/>
          </a:xfrm>
          <a:prstGeom prst="rect">
            <a:avLst/>
          </a:prstGeom>
          <a:noFill/>
          <a:ln>
            <a:noFill/>
          </a:ln>
        </p:spPr>
      </p:pic>
      <p:pic>
        <p:nvPicPr>
          <p:cNvPr id="277" name="Google Shape;277;p41"/>
          <p:cNvPicPr preferRelativeResize="0"/>
          <p:nvPr/>
        </p:nvPicPr>
        <p:blipFill>
          <a:blip r:embed="rId4">
            <a:alphaModFix/>
          </a:blip>
          <a:stretch>
            <a:fillRect/>
          </a:stretch>
        </p:blipFill>
        <p:spPr>
          <a:xfrm>
            <a:off x="1649075" y="2606875"/>
            <a:ext cx="352884" cy="269475"/>
          </a:xfrm>
          <a:prstGeom prst="rect">
            <a:avLst/>
          </a:prstGeom>
          <a:noFill/>
          <a:ln>
            <a:noFill/>
          </a:ln>
        </p:spPr>
      </p:pic>
      <p:pic>
        <p:nvPicPr>
          <p:cNvPr id="278" name="Google Shape;278;p41"/>
          <p:cNvPicPr preferRelativeResize="0"/>
          <p:nvPr/>
        </p:nvPicPr>
        <p:blipFill>
          <a:blip r:embed="rId5">
            <a:alphaModFix/>
          </a:blip>
          <a:stretch>
            <a:fillRect/>
          </a:stretch>
        </p:blipFill>
        <p:spPr>
          <a:xfrm>
            <a:off x="1662575" y="2876350"/>
            <a:ext cx="325877" cy="269475"/>
          </a:xfrm>
          <a:prstGeom prst="rect">
            <a:avLst/>
          </a:prstGeom>
          <a:noFill/>
          <a:ln>
            <a:noFill/>
          </a:ln>
        </p:spPr>
      </p:pic>
      <p:pic>
        <p:nvPicPr>
          <p:cNvPr id="279" name="Google Shape;279;p41"/>
          <p:cNvPicPr preferRelativeResize="0"/>
          <p:nvPr/>
        </p:nvPicPr>
        <p:blipFill>
          <a:blip r:embed="rId6">
            <a:alphaModFix/>
          </a:blip>
          <a:stretch>
            <a:fillRect/>
          </a:stretch>
        </p:blipFill>
        <p:spPr>
          <a:xfrm>
            <a:off x="1662575" y="3421700"/>
            <a:ext cx="377265" cy="269475"/>
          </a:xfrm>
          <a:prstGeom prst="rect">
            <a:avLst/>
          </a:prstGeom>
          <a:noFill/>
          <a:ln>
            <a:noFill/>
          </a:ln>
        </p:spPr>
      </p:pic>
      <p:pic>
        <p:nvPicPr>
          <p:cNvPr id="280" name="Google Shape;280;p41"/>
          <p:cNvPicPr preferRelativeResize="0"/>
          <p:nvPr/>
        </p:nvPicPr>
        <p:blipFill>
          <a:blip r:embed="rId7">
            <a:alphaModFix/>
          </a:blip>
          <a:stretch>
            <a:fillRect/>
          </a:stretch>
        </p:blipFill>
        <p:spPr>
          <a:xfrm>
            <a:off x="1673475" y="3691175"/>
            <a:ext cx="355478" cy="269475"/>
          </a:xfrm>
          <a:prstGeom prst="rect">
            <a:avLst/>
          </a:prstGeom>
          <a:noFill/>
          <a:ln>
            <a:noFill/>
          </a:ln>
        </p:spPr>
      </p:pic>
      <p:pic>
        <p:nvPicPr>
          <p:cNvPr id="281" name="Google Shape;281;p41"/>
          <p:cNvPicPr preferRelativeResize="0"/>
          <p:nvPr/>
        </p:nvPicPr>
        <p:blipFill>
          <a:blip r:embed="rId8">
            <a:alphaModFix/>
          </a:blip>
          <a:stretch>
            <a:fillRect/>
          </a:stretch>
        </p:blipFill>
        <p:spPr>
          <a:xfrm>
            <a:off x="1673475" y="3967050"/>
            <a:ext cx="443841" cy="2694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dirty="0"/>
              <a:t>群組資訊</a:t>
            </a:r>
            <a:endParaRPr dirty="0"/>
          </a:p>
        </p:txBody>
      </p:sp>
      <p:sp>
        <p:nvSpPr>
          <p:cNvPr id="287" name="Google Shape;287;p42"/>
          <p:cNvSpPr txBox="1">
            <a:spLocks noGrp="1"/>
          </p:cNvSpPr>
          <p:nvPr>
            <p:ph type="body" idx="1"/>
          </p:nvPr>
        </p:nvSpPr>
        <p:spPr>
          <a:xfrm>
            <a:off x="4866500" y="1160275"/>
            <a:ext cx="4277400" cy="36951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zh-TW" dirty="0"/>
              <a:t>群組資訊頁面顯示</a:t>
            </a:r>
            <a:endParaRPr dirty="0"/>
          </a:p>
          <a:p>
            <a:pPr marL="914400" marR="0" lvl="1" indent="-317500" algn="l" rtl="0">
              <a:lnSpc>
                <a:spcPct val="115000"/>
              </a:lnSpc>
              <a:spcBef>
                <a:spcPts val="0"/>
              </a:spcBef>
              <a:spcAft>
                <a:spcPts val="0"/>
              </a:spcAft>
              <a:buSzPts val="1400"/>
              <a:buChar char="○"/>
            </a:pPr>
            <a:r>
              <a:rPr lang="zh-TW" dirty="0"/>
              <a:t>群組名稱</a:t>
            </a:r>
            <a:endParaRPr dirty="0"/>
          </a:p>
          <a:p>
            <a:pPr marL="914400" marR="0" lvl="1" indent="-317500" algn="l" rtl="0">
              <a:lnSpc>
                <a:spcPct val="115000"/>
              </a:lnSpc>
              <a:spcBef>
                <a:spcPts val="0"/>
              </a:spcBef>
              <a:spcAft>
                <a:spcPts val="0"/>
              </a:spcAft>
              <a:buSzPts val="1400"/>
              <a:buChar char="○"/>
            </a:pPr>
            <a:r>
              <a:rPr lang="zh-TW" dirty="0"/>
              <a:t>群組內容</a:t>
            </a:r>
            <a:endParaRPr dirty="0"/>
          </a:p>
          <a:p>
            <a:pPr lvl="1">
              <a:lnSpc>
                <a:spcPct val="114999"/>
              </a:lnSpc>
              <a:spcBef>
                <a:spcPts val="0"/>
              </a:spcBef>
            </a:pPr>
            <a:r>
              <a:rPr lang="zh-TW" altLang="en-US"/>
              <a:t>群組瀏覽次數</a:t>
            </a:r>
            <a:endParaRPr lang="zh-TW" altLang="en-US" dirty="0"/>
          </a:p>
          <a:p>
            <a:pPr lvl="1">
              <a:spcBef>
                <a:spcPts val="0"/>
              </a:spcBef>
            </a:pPr>
            <a:r>
              <a:rPr lang="zh-TW" dirty="0"/>
              <a:t>如果為群組管理者點擊       可編輯群組資訊</a:t>
            </a:r>
            <a:endParaRPr dirty="0"/>
          </a:p>
        </p:txBody>
      </p:sp>
      <p:pic>
        <p:nvPicPr>
          <p:cNvPr id="289" name="Google Shape;289;p42"/>
          <p:cNvPicPr preferRelativeResize="0"/>
          <p:nvPr/>
        </p:nvPicPr>
        <p:blipFill>
          <a:blip r:embed="rId3">
            <a:alphaModFix/>
          </a:blip>
          <a:stretch>
            <a:fillRect/>
          </a:stretch>
        </p:blipFill>
        <p:spPr>
          <a:xfrm>
            <a:off x="7699025" y="2301062"/>
            <a:ext cx="304800" cy="295275"/>
          </a:xfrm>
          <a:prstGeom prst="rect">
            <a:avLst/>
          </a:prstGeom>
          <a:noFill/>
          <a:ln>
            <a:noFill/>
          </a:ln>
        </p:spPr>
      </p:pic>
      <p:pic>
        <p:nvPicPr>
          <p:cNvPr id="3" name="圖片 3">
            <a:extLst>
              <a:ext uri="{FF2B5EF4-FFF2-40B4-BE49-F238E27FC236}">
                <a16:creationId xmlns:a16="http://schemas.microsoft.com/office/drawing/2014/main" id="{0493E479-AB71-4069-A979-5436DD112B9C}"/>
              </a:ext>
            </a:extLst>
          </p:cNvPr>
          <p:cNvPicPr>
            <a:picLocks noChangeAspect="1"/>
          </p:cNvPicPr>
          <p:nvPr/>
        </p:nvPicPr>
        <p:blipFill>
          <a:blip r:embed="rId4"/>
          <a:stretch>
            <a:fillRect/>
          </a:stretch>
        </p:blipFill>
        <p:spPr>
          <a:xfrm>
            <a:off x="307731" y="1016783"/>
            <a:ext cx="4360984" cy="265273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dirty="0"/>
              <a:t>群組資訊</a:t>
            </a:r>
            <a:endParaRPr dirty="0"/>
          </a:p>
        </p:txBody>
      </p:sp>
      <p:sp>
        <p:nvSpPr>
          <p:cNvPr id="295" name="Google Shape;295;p43"/>
          <p:cNvSpPr txBox="1">
            <a:spLocks noGrp="1"/>
          </p:cNvSpPr>
          <p:nvPr>
            <p:ph type="body" idx="1"/>
          </p:nvPr>
        </p:nvSpPr>
        <p:spPr>
          <a:xfrm>
            <a:off x="3715400" y="1160275"/>
            <a:ext cx="4277400" cy="36951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zh-TW" dirty="0"/>
              <a:t>群組成員列表</a:t>
            </a:r>
            <a:endParaRPr dirty="0"/>
          </a:p>
          <a:p>
            <a:pPr marL="914400" marR="0" lvl="1" indent="-317500" algn="l" rtl="0">
              <a:lnSpc>
                <a:spcPct val="115000"/>
              </a:lnSpc>
              <a:spcBef>
                <a:spcPts val="0"/>
              </a:spcBef>
              <a:spcAft>
                <a:spcPts val="0"/>
              </a:spcAft>
              <a:buSzPts val="1400"/>
              <a:buChar char="○"/>
            </a:pPr>
            <a:r>
              <a:rPr lang="zh-TW" dirty="0"/>
              <a:t>點擊        可以查看歷史紀錄</a:t>
            </a:r>
            <a:endParaRPr dirty="0"/>
          </a:p>
          <a:p>
            <a:pPr marL="914400" marR="0" lvl="1" indent="-317500" algn="l" rtl="0">
              <a:lnSpc>
                <a:spcPct val="115000"/>
              </a:lnSpc>
              <a:spcBef>
                <a:spcPts val="0"/>
              </a:spcBef>
              <a:spcAft>
                <a:spcPts val="0"/>
              </a:spcAft>
              <a:buSzPts val="1400"/>
              <a:buChar char="○"/>
            </a:pPr>
            <a:r>
              <a:rPr lang="zh-TW" dirty="0"/>
              <a:t>如果為群組管理者則可以查看群組成員歷史紀錄</a:t>
            </a:r>
            <a:endParaRPr dirty="0"/>
          </a:p>
          <a:p>
            <a:pPr marL="914400" marR="0" lvl="1" indent="-317500" algn="l" rtl="0">
              <a:lnSpc>
                <a:spcPct val="115000"/>
              </a:lnSpc>
              <a:spcBef>
                <a:spcPts val="0"/>
              </a:spcBef>
              <a:spcAft>
                <a:spcPts val="0"/>
              </a:spcAft>
              <a:buSzPts val="1400"/>
              <a:buChar char="○"/>
            </a:pPr>
            <a:r>
              <a:rPr lang="zh-TW" dirty="0"/>
              <a:t>如果為群組管理者點擊       可以踢出成員</a:t>
            </a:r>
            <a:endParaRPr dirty="0"/>
          </a:p>
          <a:p>
            <a:pPr marL="457200" marR="0" lvl="0" indent="-342900" algn="l" rtl="0">
              <a:lnSpc>
                <a:spcPct val="115000"/>
              </a:lnSpc>
              <a:spcBef>
                <a:spcPts val="0"/>
              </a:spcBef>
              <a:spcAft>
                <a:spcPts val="0"/>
              </a:spcAft>
              <a:buSzPts val="1800"/>
              <a:buChar char="●"/>
            </a:pPr>
            <a:r>
              <a:rPr lang="zh-TW" dirty="0"/>
              <a:t>群組景點/景線/景區/主題故事列表</a:t>
            </a:r>
            <a:endParaRPr dirty="0"/>
          </a:p>
          <a:p>
            <a:pPr marL="914400" marR="0" lvl="1" indent="-317500" algn="l" rtl="0">
              <a:lnSpc>
                <a:spcPct val="115000"/>
              </a:lnSpc>
              <a:spcBef>
                <a:spcPts val="0"/>
              </a:spcBef>
              <a:spcAft>
                <a:spcPts val="0"/>
              </a:spcAft>
              <a:buSzPts val="1400"/>
              <a:buChar char="○"/>
            </a:pPr>
            <a:r>
              <a:rPr lang="zh-TW" dirty="0"/>
              <a:t>如果為製作者或是群組管理者點擊          可以修改該景點/景線/景區/主題故事</a:t>
            </a:r>
            <a:endParaRPr dirty="0"/>
          </a:p>
          <a:p>
            <a:pPr marL="914400" lvl="1" indent="-317500" rtl="0">
              <a:spcBef>
                <a:spcPts val="0"/>
              </a:spcBef>
              <a:spcAft>
                <a:spcPts val="0"/>
              </a:spcAft>
              <a:buSzPts val="1400"/>
              <a:buChar char="○"/>
            </a:pPr>
            <a:r>
              <a:rPr lang="zh-TW" dirty="0"/>
              <a:t>如果為製作者或是群組管理者點擊          可以將該景點/景線/景區/主題故事移出群組</a:t>
            </a:r>
            <a:endParaRPr dirty="0"/>
          </a:p>
        </p:txBody>
      </p:sp>
      <p:pic>
        <p:nvPicPr>
          <p:cNvPr id="296" name="Google Shape;296;p43"/>
          <p:cNvPicPr preferRelativeResize="0"/>
          <p:nvPr/>
        </p:nvPicPr>
        <p:blipFill>
          <a:blip r:embed="rId3">
            <a:alphaModFix/>
          </a:blip>
          <a:stretch>
            <a:fillRect/>
          </a:stretch>
        </p:blipFill>
        <p:spPr>
          <a:xfrm>
            <a:off x="311700" y="1160275"/>
            <a:ext cx="3403707" cy="3820974"/>
          </a:xfrm>
          <a:prstGeom prst="rect">
            <a:avLst/>
          </a:prstGeom>
          <a:noFill/>
          <a:ln>
            <a:noFill/>
          </a:ln>
        </p:spPr>
      </p:pic>
      <p:pic>
        <p:nvPicPr>
          <p:cNvPr id="297" name="Google Shape;297;p43"/>
          <p:cNvPicPr preferRelativeResize="0"/>
          <p:nvPr/>
        </p:nvPicPr>
        <p:blipFill>
          <a:blip r:embed="rId4">
            <a:alphaModFix/>
          </a:blip>
          <a:stretch>
            <a:fillRect/>
          </a:stretch>
        </p:blipFill>
        <p:spPr>
          <a:xfrm>
            <a:off x="5116700" y="1564875"/>
            <a:ext cx="504600" cy="238275"/>
          </a:xfrm>
          <a:prstGeom prst="rect">
            <a:avLst/>
          </a:prstGeom>
          <a:noFill/>
          <a:ln>
            <a:noFill/>
          </a:ln>
        </p:spPr>
      </p:pic>
      <p:pic>
        <p:nvPicPr>
          <p:cNvPr id="298" name="Google Shape;298;p43"/>
          <p:cNvPicPr preferRelativeResize="0"/>
          <p:nvPr/>
        </p:nvPicPr>
        <p:blipFill>
          <a:blip r:embed="rId5">
            <a:alphaModFix/>
          </a:blip>
          <a:stretch>
            <a:fillRect/>
          </a:stretch>
        </p:blipFill>
        <p:spPr>
          <a:xfrm>
            <a:off x="6557200" y="2298350"/>
            <a:ext cx="304460" cy="238275"/>
          </a:xfrm>
          <a:prstGeom prst="rect">
            <a:avLst/>
          </a:prstGeom>
          <a:noFill/>
          <a:ln>
            <a:noFill/>
          </a:ln>
        </p:spPr>
      </p:pic>
      <p:pic>
        <p:nvPicPr>
          <p:cNvPr id="299" name="Google Shape;299;p43"/>
          <p:cNvPicPr preferRelativeResize="0"/>
          <p:nvPr/>
        </p:nvPicPr>
        <p:blipFill>
          <a:blip r:embed="rId6">
            <a:alphaModFix/>
          </a:blip>
          <a:stretch>
            <a:fillRect/>
          </a:stretch>
        </p:blipFill>
        <p:spPr>
          <a:xfrm>
            <a:off x="7428475" y="3060300"/>
            <a:ext cx="428625" cy="295275"/>
          </a:xfrm>
          <a:prstGeom prst="rect">
            <a:avLst/>
          </a:prstGeom>
          <a:noFill/>
          <a:ln>
            <a:noFill/>
          </a:ln>
        </p:spPr>
      </p:pic>
      <p:pic>
        <p:nvPicPr>
          <p:cNvPr id="300" name="Google Shape;300;p43"/>
          <p:cNvPicPr preferRelativeResize="0"/>
          <p:nvPr/>
        </p:nvPicPr>
        <p:blipFill>
          <a:blip r:embed="rId7">
            <a:alphaModFix/>
          </a:blip>
          <a:stretch>
            <a:fillRect/>
          </a:stretch>
        </p:blipFill>
        <p:spPr>
          <a:xfrm>
            <a:off x="7463137" y="3560550"/>
            <a:ext cx="359300" cy="334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dirty="0"/>
              <a:t>群組歷史紀錄</a:t>
            </a:r>
            <a:endParaRPr dirty="0"/>
          </a:p>
        </p:txBody>
      </p:sp>
      <p:sp>
        <p:nvSpPr>
          <p:cNvPr id="306" name="Google Shape;306;p44"/>
          <p:cNvSpPr txBox="1">
            <a:spLocks noGrp="1"/>
          </p:cNvSpPr>
          <p:nvPr>
            <p:ph type="body" idx="1"/>
          </p:nvPr>
        </p:nvSpPr>
        <p:spPr>
          <a:xfrm>
            <a:off x="5256750" y="1335050"/>
            <a:ext cx="3887100" cy="36117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zh-TW"/>
              <a:t>選擇類別並設定起始時間和中止時間，按下        即可列出在這段時間內的瀏覽紀錄</a:t>
            </a:r>
            <a:endParaRPr/>
          </a:p>
        </p:txBody>
      </p:sp>
      <p:pic>
        <p:nvPicPr>
          <p:cNvPr id="307" name="Google Shape;307;p44"/>
          <p:cNvPicPr preferRelativeResize="0"/>
          <p:nvPr/>
        </p:nvPicPr>
        <p:blipFill>
          <a:blip r:embed="rId3">
            <a:alphaModFix/>
          </a:blip>
          <a:stretch>
            <a:fillRect/>
          </a:stretch>
        </p:blipFill>
        <p:spPr>
          <a:xfrm>
            <a:off x="0" y="1045850"/>
            <a:ext cx="5256750" cy="3324724"/>
          </a:xfrm>
          <a:prstGeom prst="rect">
            <a:avLst/>
          </a:prstGeom>
          <a:noFill/>
          <a:ln>
            <a:noFill/>
          </a:ln>
        </p:spPr>
      </p:pic>
      <p:pic>
        <p:nvPicPr>
          <p:cNvPr id="308" name="Google Shape;308;p44"/>
          <p:cNvPicPr preferRelativeResize="0"/>
          <p:nvPr/>
        </p:nvPicPr>
        <p:blipFill>
          <a:blip r:embed="rId4">
            <a:alphaModFix/>
          </a:blip>
          <a:stretch>
            <a:fillRect/>
          </a:stretch>
        </p:blipFill>
        <p:spPr>
          <a:xfrm>
            <a:off x="7015138" y="1742625"/>
            <a:ext cx="370325" cy="2817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dirty="0"/>
              <a:t>群組歷史紀錄</a:t>
            </a:r>
            <a:endParaRPr dirty="0"/>
          </a:p>
        </p:txBody>
      </p:sp>
      <p:sp>
        <p:nvSpPr>
          <p:cNvPr id="314" name="Google Shape;314;p45"/>
          <p:cNvSpPr txBox="1">
            <a:spLocks noGrp="1"/>
          </p:cNvSpPr>
          <p:nvPr>
            <p:ph type="body" idx="1"/>
          </p:nvPr>
        </p:nvSpPr>
        <p:spPr>
          <a:xfrm>
            <a:off x="5256750" y="1335050"/>
            <a:ext cx="3887100" cy="36117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zh-TW" dirty="0"/>
              <a:t>選擇類別並設定起始時間和中止時間，按下        即可列出在這段時間內的瀏覽紀錄</a:t>
            </a:r>
            <a:endParaRPr dirty="0"/>
          </a:p>
          <a:p>
            <a:pPr marL="457200" marR="0" lvl="0" indent="-342900" algn="l" rtl="0">
              <a:lnSpc>
                <a:spcPct val="115000"/>
              </a:lnSpc>
              <a:spcBef>
                <a:spcPts val="0"/>
              </a:spcBef>
              <a:spcAft>
                <a:spcPts val="0"/>
              </a:spcAft>
              <a:buSzPts val="1800"/>
              <a:buChar char="●"/>
            </a:pPr>
            <a:r>
              <a:rPr lang="zh-TW" dirty="0"/>
              <a:t>黃色標記為當下使用APP時，用戶的地理位置</a:t>
            </a:r>
            <a:endParaRPr dirty="0"/>
          </a:p>
          <a:p>
            <a:pPr marL="457200" marR="0" lvl="0" indent="-342900" algn="l" rtl="0">
              <a:lnSpc>
                <a:spcPct val="115000"/>
              </a:lnSpc>
              <a:spcBef>
                <a:spcPts val="0"/>
              </a:spcBef>
              <a:spcAft>
                <a:spcPts val="0"/>
              </a:spcAft>
              <a:buSzPts val="1800"/>
              <a:buChar char="●"/>
            </a:pPr>
            <a:r>
              <a:rPr lang="zh-TW" dirty="0"/>
              <a:t>點擊              可以選取群組中一條景線並將其景點位置標記在地圖上，以互相比對軌跡資料</a:t>
            </a:r>
            <a:endParaRPr dirty="0"/>
          </a:p>
        </p:txBody>
      </p:sp>
      <p:pic>
        <p:nvPicPr>
          <p:cNvPr id="315" name="Google Shape;315;p45"/>
          <p:cNvPicPr preferRelativeResize="0"/>
          <p:nvPr/>
        </p:nvPicPr>
        <p:blipFill>
          <a:blip r:embed="rId3">
            <a:alphaModFix/>
          </a:blip>
          <a:stretch>
            <a:fillRect/>
          </a:stretch>
        </p:blipFill>
        <p:spPr>
          <a:xfrm>
            <a:off x="7015138" y="1742625"/>
            <a:ext cx="370325" cy="281775"/>
          </a:xfrm>
          <a:prstGeom prst="rect">
            <a:avLst/>
          </a:prstGeom>
          <a:noFill/>
          <a:ln>
            <a:noFill/>
          </a:ln>
        </p:spPr>
      </p:pic>
      <p:pic>
        <p:nvPicPr>
          <p:cNvPr id="316" name="Google Shape;316;p45"/>
          <p:cNvPicPr preferRelativeResize="0"/>
          <p:nvPr/>
        </p:nvPicPr>
        <p:blipFill>
          <a:blip r:embed="rId4">
            <a:alphaModFix/>
          </a:blip>
          <a:stretch>
            <a:fillRect/>
          </a:stretch>
        </p:blipFill>
        <p:spPr>
          <a:xfrm>
            <a:off x="0" y="1335050"/>
            <a:ext cx="4951949" cy="3126059"/>
          </a:xfrm>
          <a:prstGeom prst="rect">
            <a:avLst/>
          </a:prstGeom>
          <a:noFill/>
          <a:ln>
            <a:noFill/>
          </a:ln>
        </p:spPr>
      </p:pic>
      <p:pic>
        <p:nvPicPr>
          <p:cNvPr id="317" name="Google Shape;317;p45"/>
          <p:cNvPicPr preferRelativeResize="0"/>
          <p:nvPr/>
        </p:nvPicPr>
        <p:blipFill>
          <a:blip r:embed="rId5">
            <a:alphaModFix/>
          </a:blip>
          <a:stretch>
            <a:fillRect/>
          </a:stretch>
        </p:blipFill>
        <p:spPr>
          <a:xfrm>
            <a:off x="6307725" y="3000023"/>
            <a:ext cx="745857" cy="2817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45"/>
          <p:cNvSpPr txBox="1">
            <a:spLocks noGrp="1"/>
          </p:cNvSpPr>
          <p:nvPr>
            <p:ph type="body" idx="1"/>
          </p:nvPr>
        </p:nvSpPr>
        <p:spPr>
          <a:xfrm>
            <a:off x="5256750" y="1341724"/>
            <a:ext cx="3887100" cy="3611700"/>
          </a:xfrm>
          <a:prstGeom prst="rect">
            <a:avLst/>
          </a:prstGeom>
        </p:spPr>
        <p:txBody>
          <a:bodyPr spcFirstLastPara="1" wrap="square" lIns="91425" tIns="91425" rIns="91425" bIns="91425" anchor="t" anchorCtr="0">
            <a:noAutofit/>
          </a:bodyPr>
          <a:lstStyle/>
          <a:p>
            <a:r>
              <a:rPr lang="zh-TW" altLang="en-US" dirty="0"/>
              <a:t>進入網站後首先須登入網站</a:t>
            </a:r>
            <a:endParaRPr lang="en-US" altLang="zh-TW" dirty="0"/>
          </a:p>
          <a:p>
            <a:r>
              <a:rPr lang="zh-TW" altLang="en-US" dirty="0"/>
              <a:t>接著選擇選單列的文資學堂連結開始使用文資學堂</a:t>
            </a:r>
            <a:endParaRPr dirty="0"/>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lstStyle/>
          <a:p>
            <a:r>
              <a:rPr lang="zh-TW" altLang="en-US" dirty="0"/>
              <a:t>文資學堂</a:t>
            </a: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 y="1082753"/>
            <a:ext cx="5332309" cy="1812985"/>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436653"/>
            <a:ext cx="6109855" cy="2516771"/>
          </a:xfrm>
          <a:prstGeom prst="rect">
            <a:avLst/>
          </a:prstGeom>
        </p:spPr>
      </p:pic>
      <p:sp>
        <p:nvSpPr>
          <p:cNvPr id="7" name="圓角矩形 6"/>
          <p:cNvSpPr/>
          <p:nvPr/>
        </p:nvSpPr>
        <p:spPr>
          <a:xfrm>
            <a:off x="4953000" y="1082753"/>
            <a:ext cx="388610" cy="2589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4779818" y="3879273"/>
            <a:ext cx="678873" cy="2147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92740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15" name="圖片 14"/>
          <p:cNvPicPr>
            <a:picLocks noChangeAspect="1"/>
          </p:cNvPicPr>
          <p:nvPr/>
        </p:nvPicPr>
        <p:blipFill>
          <a:blip r:embed="rId3"/>
          <a:stretch>
            <a:fillRect/>
          </a:stretch>
        </p:blipFill>
        <p:spPr>
          <a:xfrm>
            <a:off x="4529461" y="2900956"/>
            <a:ext cx="2753358" cy="2023142"/>
          </a:xfrm>
          <a:prstGeom prst="rect">
            <a:avLst/>
          </a:prstGeom>
        </p:spPr>
      </p:pic>
      <p:pic>
        <p:nvPicPr>
          <p:cNvPr id="4" name="圖片 3"/>
          <p:cNvPicPr>
            <a:picLocks noChangeAspect="1"/>
          </p:cNvPicPr>
          <p:nvPr/>
        </p:nvPicPr>
        <p:blipFill>
          <a:blip r:embed="rId4"/>
          <a:stretch>
            <a:fillRect/>
          </a:stretch>
        </p:blipFill>
        <p:spPr>
          <a:xfrm>
            <a:off x="1335882" y="945572"/>
            <a:ext cx="6050835" cy="1797596"/>
          </a:xfrm>
          <a:prstGeom prst="rect">
            <a:avLst/>
          </a:prstGeom>
        </p:spPr>
      </p:pic>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normAutofit fontScale="90000"/>
          </a:bodyPr>
          <a:lstStyle/>
          <a:p>
            <a:r>
              <a:rPr lang="zh-TW" altLang="en-US" dirty="0"/>
              <a:t>文資學堂</a:t>
            </a:r>
            <a:endParaRPr lang="zh-TW" altLang="en-US" dirty="0">
              <a:latin typeface="標楷體" panose="03000509000000000000" pitchFamily="65" charset="-120"/>
              <a:ea typeface="標楷體" panose="03000509000000000000" pitchFamily="65" charset="-120"/>
            </a:endParaRPr>
          </a:p>
        </p:txBody>
      </p:sp>
      <p:sp>
        <p:nvSpPr>
          <p:cNvPr id="314" name="Google Shape;314;p45"/>
          <p:cNvSpPr txBox="1">
            <a:spLocks noGrp="1"/>
          </p:cNvSpPr>
          <p:nvPr>
            <p:ph type="body" idx="1"/>
          </p:nvPr>
        </p:nvSpPr>
        <p:spPr>
          <a:xfrm>
            <a:off x="722243" y="2714080"/>
            <a:ext cx="3560676" cy="2396893"/>
          </a:xfrm>
          <a:prstGeom prst="rect">
            <a:avLst/>
          </a:prstGeom>
        </p:spPr>
        <p:txBody>
          <a:bodyPr spcFirstLastPara="1" vert="horz" wrap="square" lIns="68569" tIns="68569" rIns="68569" bIns="68569" rtlCol="0" anchor="t" anchorCtr="0">
            <a:noAutofit/>
          </a:bodyPr>
          <a:lstStyle/>
          <a:p>
            <a:r>
              <a:rPr lang="zh-TW" altLang="en-US" dirty="0">
                <a:latin typeface="標楷體" panose="03000509000000000000" pitchFamily="65" charset="-120"/>
                <a:ea typeface="標楷體" panose="03000509000000000000" pitchFamily="65" charset="-120"/>
              </a:rPr>
              <a:t>進入網站後首先須</a:t>
            </a:r>
            <a:r>
              <a:rPr lang="zh-TW" altLang="en-US" dirty="0">
                <a:solidFill>
                  <a:srgbClr val="FF0000"/>
                </a:solidFill>
                <a:latin typeface="標楷體" panose="03000509000000000000" pitchFamily="65" charset="-120"/>
                <a:ea typeface="標楷體" panose="03000509000000000000" pitchFamily="65" charset="-120"/>
              </a:rPr>
              <a:t>登入</a:t>
            </a:r>
            <a:r>
              <a:rPr lang="zh-TW" altLang="en-US" dirty="0">
                <a:latin typeface="標楷體" panose="03000509000000000000" pitchFamily="65" charset="-120"/>
                <a:ea typeface="標楷體" panose="03000509000000000000" pitchFamily="65" charset="-120"/>
              </a:rPr>
              <a:t>網站</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接著點開</a:t>
            </a:r>
            <a:r>
              <a:rPr lang="en-US" altLang="zh-TW" dirty="0">
                <a:latin typeface="標楷體" panose="03000509000000000000" pitchFamily="65" charset="-120"/>
                <a:ea typeface="標楷體" panose="03000509000000000000" pitchFamily="65" charset="-120"/>
              </a:rPr>
              <a:t>menu</a:t>
            </a:r>
            <a:r>
              <a:rPr lang="zh-TW" altLang="en-US" dirty="0">
                <a:latin typeface="標楷體" panose="03000509000000000000" pitchFamily="65" charset="-120"/>
                <a:ea typeface="標楷體" panose="03000509000000000000" pitchFamily="65" charset="-120"/>
              </a:rPr>
              <a:t>，點選</a:t>
            </a:r>
            <a:r>
              <a:rPr lang="zh-TW" altLang="en-US" dirty="0">
                <a:solidFill>
                  <a:srgbClr val="FF0000"/>
                </a:solidFill>
                <a:latin typeface="標楷體" panose="03000509000000000000" pitchFamily="65" charset="-120"/>
                <a:ea typeface="標楷體" panose="03000509000000000000" pitchFamily="65" charset="-120"/>
              </a:rPr>
              <a:t>文資學堂</a:t>
            </a:r>
            <a:r>
              <a:rPr lang="zh-TW" altLang="en-US" dirty="0">
                <a:latin typeface="標楷體" panose="03000509000000000000" pitchFamily="65" charset="-120"/>
                <a:ea typeface="標楷體" panose="03000509000000000000" pitchFamily="65" charset="-120"/>
              </a:rPr>
              <a:t>連結開始使用文資學堂</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點選</a:t>
            </a:r>
            <a:r>
              <a:rPr lang="zh-TW" altLang="en-US" dirty="0">
                <a:solidFill>
                  <a:srgbClr val="FF0000"/>
                </a:solidFill>
                <a:latin typeface="標楷體" panose="03000509000000000000" pitchFamily="65" charset="-120"/>
                <a:ea typeface="標楷體" panose="03000509000000000000" pitchFamily="65" charset="-120"/>
              </a:rPr>
              <a:t>建立活動</a:t>
            </a:r>
            <a:r>
              <a:rPr lang="zh-TW" altLang="en-US" dirty="0">
                <a:latin typeface="標楷體" panose="03000509000000000000" pitchFamily="65" charset="-120"/>
                <a:ea typeface="標楷體" panose="03000509000000000000" pitchFamily="65" charset="-120"/>
              </a:rPr>
              <a:t>，輸入活動資訊</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可點選</a:t>
            </a:r>
            <a:r>
              <a:rPr lang="zh-TW" altLang="en-US" dirty="0">
                <a:solidFill>
                  <a:srgbClr val="FF0000"/>
                </a:solidFill>
                <a:latin typeface="標楷體" panose="03000509000000000000" pitchFamily="65" charset="-120"/>
                <a:ea typeface="標楷體" panose="03000509000000000000" pitchFamily="65" charset="-120"/>
              </a:rPr>
              <a:t>管理場次</a:t>
            </a:r>
            <a:r>
              <a:rPr lang="zh-TW" altLang="en-US" dirty="0">
                <a:latin typeface="標楷體" panose="03000509000000000000" pitchFamily="65" charset="-120"/>
                <a:ea typeface="標楷體" panose="03000509000000000000" pitchFamily="65" charset="-120"/>
              </a:rPr>
              <a:t>以</a:t>
            </a:r>
            <a:r>
              <a:rPr lang="zh-TW" altLang="en-US" dirty="0">
                <a:solidFill>
                  <a:srgbClr val="FF0000"/>
                </a:solidFill>
                <a:latin typeface="標楷體" panose="03000509000000000000" pitchFamily="65" charset="-120"/>
                <a:ea typeface="標楷體" panose="03000509000000000000" pitchFamily="65" charset="-120"/>
              </a:rPr>
              <a:t>新增場次</a:t>
            </a:r>
          </a:p>
          <a:p>
            <a:endParaRPr lang="en-US" altLang="zh-TW" dirty="0">
              <a:latin typeface="標楷體" panose="03000509000000000000" pitchFamily="65" charset="-120"/>
              <a:ea typeface="標楷體" panose="03000509000000000000" pitchFamily="65" charset="-120"/>
            </a:endParaRPr>
          </a:p>
        </p:txBody>
      </p:sp>
      <p:cxnSp>
        <p:nvCxnSpPr>
          <p:cNvPr id="7" name="直線單箭頭接點 6"/>
          <p:cNvCxnSpPr/>
          <p:nvPr/>
        </p:nvCxnSpPr>
        <p:spPr>
          <a:xfrm flipH="1">
            <a:off x="5906140" y="1645655"/>
            <a:ext cx="1324516" cy="12553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5691198" y="3217161"/>
            <a:ext cx="1285285" cy="253916"/>
          </a:xfrm>
          <a:prstGeom prst="rect">
            <a:avLst/>
          </a:prstGeom>
          <a:noFill/>
        </p:spPr>
        <p:txBody>
          <a:bodyPr wrap="square" rtlCol="0">
            <a:spAutoFit/>
          </a:bodyPr>
          <a:lstStyle/>
          <a:p>
            <a:r>
              <a:rPr lang="zh-TW" altLang="en-US" sz="1050" dirty="0">
                <a:solidFill>
                  <a:srgbClr val="FF0000"/>
                </a:solidFill>
                <a:latin typeface="標楷體" panose="03000509000000000000" pitchFamily="65" charset="-120"/>
                <a:ea typeface="標楷體" panose="03000509000000000000" pitchFamily="65" charset="-120"/>
              </a:rPr>
              <a:t>輸入活動名稱</a:t>
            </a:r>
          </a:p>
        </p:txBody>
      </p:sp>
      <p:cxnSp>
        <p:nvCxnSpPr>
          <p:cNvPr id="14" name="直線單箭頭接點 13"/>
          <p:cNvCxnSpPr>
            <a:stCxn id="10" idx="1"/>
          </p:cNvCxnSpPr>
          <p:nvPr/>
        </p:nvCxnSpPr>
        <p:spPr>
          <a:xfrm flipH="1" flipV="1">
            <a:off x="5433433" y="3354354"/>
            <a:ext cx="257765" cy="13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5601291" y="3696083"/>
            <a:ext cx="1285285" cy="253916"/>
          </a:xfrm>
          <a:prstGeom prst="rect">
            <a:avLst/>
          </a:prstGeom>
          <a:noFill/>
        </p:spPr>
        <p:txBody>
          <a:bodyPr wrap="square" rtlCol="0">
            <a:spAutoFit/>
          </a:bodyPr>
          <a:lstStyle/>
          <a:p>
            <a:r>
              <a:rPr lang="zh-TW" altLang="en-US" sz="1050" dirty="0">
                <a:solidFill>
                  <a:srgbClr val="FF0000"/>
                </a:solidFill>
                <a:latin typeface="標楷體" panose="03000509000000000000" pitchFamily="65" charset="-120"/>
                <a:ea typeface="標楷體" panose="03000509000000000000" pitchFamily="65" charset="-120"/>
              </a:rPr>
              <a:t>描述活動內容</a:t>
            </a:r>
          </a:p>
        </p:txBody>
      </p:sp>
      <p:cxnSp>
        <p:nvCxnSpPr>
          <p:cNvPr id="17" name="直線單箭頭接點 16"/>
          <p:cNvCxnSpPr>
            <a:stCxn id="16" idx="1"/>
          </p:cNvCxnSpPr>
          <p:nvPr/>
        </p:nvCxnSpPr>
        <p:spPr>
          <a:xfrm flipH="1" flipV="1">
            <a:off x="5343526" y="3833276"/>
            <a:ext cx="257765" cy="13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6066622" y="3950520"/>
            <a:ext cx="1462739" cy="253916"/>
          </a:xfrm>
          <a:prstGeom prst="rect">
            <a:avLst/>
          </a:prstGeom>
          <a:noFill/>
        </p:spPr>
        <p:txBody>
          <a:bodyPr wrap="square" rtlCol="0">
            <a:spAutoFit/>
          </a:bodyPr>
          <a:lstStyle/>
          <a:p>
            <a:r>
              <a:rPr lang="zh-TW" altLang="en-US" sz="1050" dirty="0">
                <a:solidFill>
                  <a:srgbClr val="FF0000"/>
                </a:solidFill>
                <a:latin typeface="標楷體" panose="03000509000000000000" pitchFamily="65" charset="-120"/>
                <a:ea typeface="標楷體" panose="03000509000000000000" pitchFamily="65" charset="-120"/>
              </a:rPr>
              <a:t>是否公開此活動</a:t>
            </a:r>
          </a:p>
        </p:txBody>
      </p:sp>
      <p:cxnSp>
        <p:nvCxnSpPr>
          <p:cNvPr id="19" name="直線單箭頭接點 18"/>
          <p:cNvCxnSpPr>
            <a:stCxn id="18" idx="1"/>
          </p:cNvCxnSpPr>
          <p:nvPr/>
        </p:nvCxnSpPr>
        <p:spPr>
          <a:xfrm flipH="1">
            <a:off x="5332442" y="4089020"/>
            <a:ext cx="734181" cy="454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5562315" y="4761845"/>
            <a:ext cx="2148539" cy="253916"/>
          </a:xfrm>
          <a:prstGeom prst="rect">
            <a:avLst/>
          </a:prstGeom>
          <a:noFill/>
        </p:spPr>
        <p:txBody>
          <a:bodyPr wrap="square" rtlCol="0">
            <a:spAutoFit/>
          </a:bodyPr>
          <a:lstStyle/>
          <a:p>
            <a:r>
              <a:rPr lang="zh-TW" altLang="en-US" sz="1050" dirty="0">
                <a:solidFill>
                  <a:srgbClr val="FF0000"/>
                </a:solidFill>
                <a:latin typeface="標楷體" panose="03000509000000000000" pitchFamily="65" charset="-120"/>
                <a:ea typeface="標楷體" panose="03000509000000000000" pitchFamily="65" charset="-120"/>
              </a:rPr>
              <a:t>設定活動開始及結束時間</a:t>
            </a:r>
          </a:p>
        </p:txBody>
      </p:sp>
      <p:cxnSp>
        <p:nvCxnSpPr>
          <p:cNvPr id="23" name="直線單箭頭接點 22"/>
          <p:cNvCxnSpPr/>
          <p:nvPr/>
        </p:nvCxnSpPr>
        <p:spPr>
          <a:xfrm flipH="1" flipV="1">
            <a:off x="5396868" y="4528860"/>
            <a:ext cx="218790" cy="2798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265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3985113" y="1976405"/>
            <a:ext cx="3547487" cy="1296510"/>
          </a:xfrm>
          <a:prstGeom prst="rect">
            <a:avLst/>
          </a:prstGeom>
        </p:spPr>
      </p:pic>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normAutofit fontScale="90000"/>
          </a:bodyPr>
          <a:lstStyle/>
          <a:p>
            <a:r>
              <a:rPr lang="zh-TW" altLang="en-US" dirty="0"/>
              <a:t>文資學堂</a:t>
            </a:r>
            <a:endParaRPr lang="zh-TW" altLang="en-US" dirty="0">
              <a:latin typeface="標楷體" panose="03000509000000000000" pitchFamily="65" charset="-120"/>
              <a:ea typeface="標楷體" panose="03000509000000000000" pitchFamily="65" charset="-120"/>
            </a:endParaRPr>
          </a:p>
        </p:txBody>
      </p:sp>
      <p:sp>
        <p:nvSpPr>
          <p:cNvPr id="314" name="Google Shape;314;p45"/>
          <p:cNvSpPr txBox="1">
            <a:spLocks noGrp="1"/>
          </p:cNvSpPr>
          <p:nvPr>
            <p:ph type="body" idx="1"/>
          </p:nvPr>
        </p:nvSpPr>
        <p:spPr>
          <a:xfrm>
            <a:off x="1376775" y="1496878"/>
            <a:ext cx="2733629" cy="1068278"/>
          </a:xfrm>
          <a:prstGeom prst="rect">
            <a:avLst/>
          </a:prstGeom>
        </p:spPr>
        <p:txBody>
          <a:bodyPr spcFirstLastPara="1" vert="horz" wrap="square" lIns="68569" tIns="68569" rIns="68569" bIns="68569" rtlCol="0" anchor="t" anchorCtr="0">
            <a:noAutofit/>
          </a:bodyPr>
          <a:lstStyle/>
          <a:p>
            <a:r>
              <a:rPr lang="zh-TW" altLang="en-US" dirty="0">
                <a:latin typeface="標楷體" panose="03000509000000000000" pitchFamily="65" charset="-120"/>
                <a:ea typeface="標楷體" panose="03000509000000000000" pitchFamily="65" charset="-120"/>
              </a:rPr>
              <a:t>點選</a:t>
            </a:r>
            <a:r>
              <a:rPr lang="zh-TW" altLang="en-US" dirty="0">
                <a:solidFill>
                  <a:srgbClr val="FF0000"/>
                </a:solidFill>
                <a:latin typeface="標楷體" panose="03000509000000000000" pitchFamily="65" charset="-120"/>
                <a:ea typeface="標楷體" panose="03000509000000000000" pitchFamily="65" charset="-120"/>
              </a:rPr>
              <a:t>管理活動</a:t>
            </a:r>
            <a:r>
              <a:rPr lang="zh-TW" altLang="en-US" dirty="0">
                <a:latin typeface="標楷體" panose="03000509000000000000" pitchFamily="65" charset="-120"/>
                <a:ea typeface="標楷體" panose="03000509000000000000" pitchFamily="65" charset="-120"/>
              </a:rPr>
              <a:t>查看有誰參加這場活動以及授權群組</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點選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螺絲圖案</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修改活動資訊</a:t>
            </a:r>
          </a:p>
        </p:txBody>
      </p:sp>
      <p:cxnSp>
        <p:nvCxnSpPr>
          <p:cNvPr id="7" name="直線單箭頭接點 6"/>
          <p:cNvCxnSpPr>
            <a:endCxn id="4" idx="0"/>
          </p:cNvCxnSpPr>
          <p:nvPr/>
        </p:nvCxnSpPr>
        <p:spPr>
          <a:xfrm flipH="1">
            <a:off x="5758857" y="1448601"/>
            <a:ext cx="870544" cy="5278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圖片 19"/>
          <p:cNvPicPr>
            <a:picLocks noChangeAspect="1"/>
          </p:cNvPicPr>
          <p:nvPr/>
        </p:nvPicPr>
        <p:blipFill>
          <a:blip r:embed="rId4"/>
          <a:stretch>
            <a:fillRect/>
          </a:stretch>
        </p:blipFill>
        <p:spPr>
          <a:xfrm>
            <a:off x="1376776" y="1114653"/>
            <a:ext cx="6069989" cy="333948"/>
          </a:xfrm>
          <a:prstGeom prst="rect">
            <a:avLst/>
          </a:prstGeom>
        </p:spPr>
      </p:pic>
      <p:cxnSp>
        <p:nvCxnSpPr>
          <p:cNvPr id="25" name="直線單箭頭接點 24"/>
          <p:cNvCxnSpPr>
            <a:endCxn id="24" idx="0"/>
          </p:cNvCxnSpPr>
          <p:nvPr/>
        </p:nvCxnSpPr>
        <p:spPr>
          <a:xfrm flipH="1">
            <a:off x="2118669" y="2096966"/>
            <a:ext cx="2585216" cy="11455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圖片 23"/>
          <p:cNvPicPr>
            <a:picLocks noChangeAspect="1"/>
          </p:cNvPicPr>
          <p:nvPr/>
        </p:nvPicPr>
        <p:blipFill>
          <a:blip r:embed="rId5"/>
          <a:stretch>
            <a:fillRect/>
          </a:stretch>
        </p:blipFill>
        <p:spPr>
          <a:xfrm>
            <a:off x="654043" y="3242472"/>
            <a:ext cx="2929252" cy="1761209"/>
          </a:xfrm>
          <a:prstGeom prst="rect">
            <a:avLst/>
          </a:prstGeom>
        </p:spPr>
      </p:pic>
      <p:cxnSp>
        <p:nvCxnSpPr>
          <p:cNvPr id="27" name="直線單箭頭接點 26"/>
          <p:cNvCxnSpPr/>
          <p:nvPr/>
        </p:nvCxnSpPr>
        <p:spPr>
          <a:xfrm flipV="1">
            <a:off x="901148" y="4283669"/>
            <a:ext cx="4359709" cy="400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文字方塊 27"/>
          <p:cNvSpPr txBox="1"/>
          <p:nvPr/>
        </p:nvSpPr>
        <p:spPr>
          <a:xfrm>
            <a:off x="3819524" y="3643225"/>
            <a:ext cx="1504952" cy="415498"/>
          </a:xfrm>
          <a:prstGeom prst="rect">
            <a:avLst/>
          </a:prstGeom>
          <a:noFill/>
        </p:spPr>
        <p:txBody>
          <a:bodyPr wrap="square" rtlCol="0">
            <a:spAutoFit/>
          </a:bodyPr>
          <a:lstStyle/>
          <a:p>
            <a:r>
              <a:rPr lang="zh-TW" altLang="en-US" sz="1050" dirty="0">
                <a:latin typeface="標楷體" panose="03000509000000000000" pitchFamily="65" charset="-120"/>
                <a:ea typeface="標楷體" panose="03000509000000000000" pitchFamily="65" charset="-120"/>
              </a:rPr>
              <a:t>點選</a:t>
            </a:r>
            <a:r>
              <a:rPr lang="en-US" altLang="zh-TW" sz="1050" dirty="0">
                <a:latin typeface="標楷體" panose="03000509000000000000" pitchFamily="65" charset="-120"/>
                <a:ea typeface="標楷體" panose="03000509000000000000" pitchFamily="65" charset="-120"/>
              </a:rPr>
              <a:t>”</a:t>
            </a:r>
            <a:r>
              <a:rPr lang="zh-TW" altLang="en-US" sz="1050" dirty="0">
                <a:solidFill>
                  <a:srgbClr val="FF0000"/>
                </a:solidFill>
                <a:latin typeface="標楷體" panose="03000509000000000000" pitchFamily="65" charset="-120"/>
                <a:ea typeface="標楷體" panose="03000509000000000000" pitchFamily="65" charset="-120"/>
              </a:rPr>
              <a:t>設定</a:t>
            </a:r>
            <a:r>
              <a:rPr lang="en-US" altLang="zh-TW" sz="1050" dirty="0">
                <a:latin typeface="標楷體" panose="03000509000000000000" pitchFamily="65" charset="-120"/>
                <a:ea typeface="標楷體" panose="03000509000000000000" pitchFamily="65" charset="-120"/>
              </a:rPr>
              <a:t>”,</a:t>
            </a:r>
            <a:r>
              <a:rPr lang="zh-TW" altLang="en-US" sz="1050" dirty="0">
                <a:latin typeface="標楷體" panose="03000509000000000000" pitchFamily="65" charset="-120"/>
                <a:ea typeface="標楷體" panose="03000509000000000000" pitchFamily="65" charset="-120"/>
              </a:rPr>
              <a:t>授權私有活動之群組</a:t>
            </a:r>
          </a:p>
        </p:txBody>
      </p:sp>
      <p:pic>
        <p:nvPicPr>
          <p:cNvPr id="289" name="圖片 288"/>
          <p:cNvPicPr>
            <a:picLocks noChangeAspect="1"/>
          </p:cNvPicPr>
          <p:nvPr/>
        </p:nvPicPr>
        <p:blipFill>
          <a:blip r:embed="rId6"/>
          <a:stretch>
            <a:fillRect/>
          </a:stretch>
        </p:blipFill>
        <p:spPr>
          <a:xfrm>
            <a:off x="5324476" y="3504270"/>
            <a:ext cx="2442749" cy="1499411"/>
          </a:xfrm>
          <a:prstGeom prst="rect">
            <a:avLst/>
          </a:prstGeom>
        </p:spPr>
      </p:pic>
    </p:spTree>
    <p:extLst>
      <p:ext uri="{BB962C8B-B14F-4D97-AF65-F5344CB8AC3E}">
        <p14:creationId xmlns:p14="http://schemas.microsoft.com/office/powerpoint/2010/main" val="947393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a:t>導覽地圖︰景點</a:t>
            </a:r>
            <a:endParaRPr/>
          </a:p>
        </p:txBody>
      </p:sp>
      <p:sp>
        <p:nvSpPr>
          <p:cNvPr id="68" name="Google Shape;68;p15"/>
          <p:cNvSpPr txBox="1">
            <a:spLocks noGrp="1"/>
          </p:cNvSpPr>
          <p:nvPr>
            <p:ph type="body" idx="1"/>
          </p:nvPr>
        </p:nvSpPr>
        <p:spPr>
          <a:xfrm>
            <a:off x="5589325" y="1152475"/>
            <a:ext cx="32430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a:t>景點的導覽畫面會呈現</a:t>
            </a:r>
            <a:endParaRPr/>
          </a:p>
          <a:p>
            <a:pPr marL="914400" lvl="1" indent="-317500" rtl="0">
              <a:spcBef>
                <a:spcPts val="0"/>
              </a:spcBef>
              <a:spcAft>
                <a:spcPts val="0"/>
              </a:spcAft>
              <a:buSzPts val="1400"/>
              <a:buChar char="○"/>
            </a:pPr>
            <a:r>
              <a:rPr lang="zh-TW"/>
              <a:t>景點的說明</a:t>
            </a:r>
            <a:endParaRPr/>
          </a:p>
          <a:p>
            <a:pPr marL="914400" lvl="1" indent="-317500" rtl="0">
              <a:spcBef>
                <a:spcPts val="0"/>
              </a:spcBef>
              <a:spcAft>
                <a:spcPts val="0"/>
              </a:spcAft>
              <a:buSzPts val="1400"/>
              <a:buChar char="○"/>
            </a:pPr>
            <a:r>
              <a:rPr lang="zh-TW"/>
              <a:t>景點的資訊</a:t>
            </a:r>
            <a:endParaRPr/>
          </a:p>
          <a:p>
            <a:pPr marL="914400" lvl="1" indent="-317500" rtl="0">
              <a:spcBef>
                <a:spcPts val="0"/>
              </a:spcBef>
              <a:spcAft>
                <a:spcPts val="0"/>
              </a:spcAft>
              <a:buSzPts val="1400"/>
              <a:buChar char="○"/>
            </a:pPr>
            <a:r>
              <a:rPr lang="zh-TW"/>
              <a:t>景點的所在位置</a:t>
            </a:r>
            <a:endParaRPr/>
          </a:p>
          <a:p>
            <a:pPr marL="914400" lvl="1" indent="-317500" rtl="0">
              <a:spcBef>
                <a:spcPts val="0"/>
              </a:spcBef>
              <a:spcAft>
                <a:spcPts val="0"/>
              </a:spcAft>
              <a:buSzPts val="1400"/>
              <a:buChar char="○"/>
            </a:pPr>
            <a:r>
              <a:rPr lang="zh-TW"/>
              <a:t>景點的多媒體檔案</a:t>
            </a:r>
            <a:endParaRPr/>
          </a:p>
          <a:p>
            <a:pPr marL="1371600" lvl="2" indent="-317500" rtl="0">
              <a:spcBef>
                <a:spcPts val="0"/>
              </a:spcBef>
              <a:spcAft>
                <a:spcPts val="0"/>
              </a:spcAft>
              <a:buSzPts val="1400"/>
              <a:buChar char="■"/>
            </a:pPr>
            <a:r>
              <a:rPr lang="zh-TW"/>
              <a:t>導覽的語音解說</a:t>
            </a:r>
            <a:endParaRPr/>
          </a:p>
          <a:p>
            <a:pPr marL="1371600" lvl="2" indent="-317500">
              <a:spcBef>
                <a:spcPts val="0"/>
              </a:spcBef>
              <a:spcAft>
                <a:spcPts val="0"/>
              </a:spcAft>
              <a:buSzPts val="1400"/>
              <a:buChar char="■"/>
            </a:pPr>
            <a:r>
              <a:rPr lang="zh-TW"/>
              <a:t>景點現場的圖片/影片/語音</a:t>
            </a:r>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59" y="1017724"/>
            <a:ext cx="5334231" cy="368017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45"/>
          <p:cNvSpPr txBox="1">
            <a:spLocks noGrp="1"/>
          </p:cNvSpPr>
          <p:nvPr>
            <p:ph type="body" idx="1"/>
          </p:nvPr>
        </p:nvSpPr>
        <p:spPr>
          <a:xfrm>
            <a:off x="1376775" y="2632552"/>
            <a:ext cx="5991434" cy="2339498"/>
          </a:xfrm>
          <a:prstGeom prst="rect">
            <a:avLst/>
          </a:prstGeom>
        </p:spPr>
        <p:txBody>
          <a:bodyPr spcFirstLastPara="1" vert="horz" wrap="square" lIns="68569" tIns="68569" rIns="68569" bIns="68569" rtlCol="0" anchor="t" anchorCtr="0">
            <a:noAutofit/>
          </a:bodyPr>
          <a:lstStyle/>
          <a:p>
            <a:r>
              <a:rPr lang="zh-TW" altLang="en-US" dirty="0">
                <a:latin typeface="標楷體" panose="03000509000000000000" pitchFamily="65" charset="-120"/>
                <a:ea typeface="標楷體" panose="03000509000000000000" pitchFamily="65" charset="-120"/>
              </a:rPr>
              <a:t>點選</a:t>
            </a:r>
            <a:r>
              <a:rPr lang="zh-TW" altLang="en-US" dirty="0">
                <a:solidFill>
                  <a:srgbClr val="FF0000"/>
                </a:solidFill>
                <a:latin typeface="標楷體" panose="03000509000000000000" pitchFamily="65" charset="-120"/>
                <a:ea typeface="標楷體" panose="03000509000000000000" pitchFamily="65" charset="-120"/>
              </a:rPr>
              <a:t>管理場次</a:t>
            </a:r>
            <a:r>
              <a:rPr lang="zh-TW" altLang="en-US" dirty="0">
                <a:latin typeface="標楷體" panose="03000509000000000000" pitchFamily="65" charset="-120"/>
                <a:ea typeface="標楷體" panose="03000509000000000000" pitchFamily="65" charset="-120"/>
              </a:rPr>
              <a:t>以</a:t>
            </a:r>
            <a:r>
              <a:rPr lang="zh-TW" altLang="en-US" dirty="0">
                <a:solidFill>
                  <a:srgbClr val="FF0000"/>
                </a:solidFill>
                <a:latin typeface="標楷體" panose="03000509000000000000" pitchFamily="65" charset="-120"/>
                <a:ea typeface="標楷體" panose="03000509000000000000" pitchFamily="65" charset="-120"/>
              </a:rPr>
              <a:t>新增場次</a:t>
            </a:r>
            <a:endParaRPr lang="en-US" altLang="zh-TW" dirty="0">
              <a:latin typeface="標楷體" panose="03000509000000000000" pitchFamily="65" charset="-120"/>
              <a:ea typeface="標楷體" panose="03000509000000000000" pitchFamily="65" charset="-120"/>
            </a:endParaRPr>
          </a:p>
          <a:p>
            <a:pPr lvl="0"/>
            <a:r>
              <a:rPr lang="zh-TW" altLang="en-US" dirty="0">
                <a:latin typeface="標楷體" panose="03000509000000000000" pitchFamily="65" charset="-120"/>
                <a:ea typeface="標楷體" panose="03000509000000000000" pitchFamily="65" charset="-120"/>
              </a:rPr>
              <a:t>點</a:t>
            </a:r>
            <a:r>
              <a:rPr lang="zh-TW" altLang="zh-TW" dirty="0">
                <a:latin typeface="標楷體" panose="03000509000000000000" pitchFamily="65" charset="-120"/>
                <a:ea typeface="標楷體" panose="03000509000000000000" pitchFamily="65" charset="-120"/>
              </a:rPr>
              <a:t>擊</a:t>
            </a:r>
            <a:r>
              <a:rPr lang="zh-TW" altLang="en-US" dirty="0">
                <a:latin typeface="標楷體" panose="03000509000000000000" pitchFamily="65" charset="-120"/>
                <a:ea typeface="標楷體" panose="03000509000000000000" pitchFamily="65" charset="-120"/>
              </a:rPr>
              <a:t>      可以建立新場次</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點</a:t>
            </a:r>
            <a:r>
              <a:rPr lang="zh-TW" altLang="zh-TW" dirty="0">
                <a:latin typeface="標楷體" panose="03000509000000000000" pitchFamily="65" charset="-120"/>
                <a:ea typeface="標楷體" panose="03000509000000000000" pitchFamily="65" charset="-120"/>
              </a:rPr>
              <a:t>擊</a:t>
            </a:r>
            <a:r>
              <a:rPr lang="zh-TW" altLang="en-US" dirty="0">
                <a:latin typeface="標楷體" panose="03000509000000000000" pitchFamily="65" charset="-120"/>
                <a:ea typeface="標楷體" panose="03000509000000000000" pitchFamily="65" charset="-120"/>
              </a:rPr>
              <a:t>      可以將所有該場次設定以及歷史紀錄刪除</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點</a:t>
            </a:r>
            <a:r>
              <a:rPr lang="zh-TW" altLang="zh-TW" dirty="0">
                <a:latin typeface="標楷體" panose="03000509000000000000" pitchFamily="65" charset="-120"/>
                <a:ea typeface="標楷體" panose="03000509000000000000" pitchFamily="65" charset="-120"/>
              </a:rPr>
              <a:t>擊</a:t>
            </a:r>
            <a:r>
              <a:rPr lang="zh-TW" altLang="en-US" dirty="0">
                <a:latin typeface="標楷體" panose="03000509000000000000" pitchFamily="65" charset="-120"/>
                <a:ea typeface="標楷體" panose="03000509000000000000" pitchFamily="65" charset="-120"/>
              </a:rPr>
              <a:t>              可以下載一空白範例檔以供修改並匯入</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點</a:t>
            </a:r>
            <a:r>
              <a:rPr lang="zh-TW" altLang="zh-TW" dirty="0">
                <a:latin typeface="標楷體" panose="03000509000000000000" pitchFamily="65" charset="-120"/>
                <a:ea typeface="標楷體" panose="03000509000000000000" pitchFamily="65" charset="-120"/>
              </a:rPr>
              <a:t>擊</a:t>
            </a:r>
            <a:r>
              <a:rPr lang="zh-TW" altLang="en-US" dirty="0">
                <a:latin typeface="標楷體" panose="03000509000000000000" pitchFamily="65" charset="-120"/>
                <a:ea typeface="標楷體" panose="03000509000000000000" pitchFamily="65" charset="-120"/>
              </a:rPr>
              <a:t>      可以將該場次設定匯出成檔案</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點</a:t>
            </a:r>
            <a:r>
              <a:rPr lang="zh-TW" altLang="zh-TW" dirty="0">
                <a:latin typeface="標楷體" panose="03000509000000000000" pitchFamily="65" charset="-120"/>
                <a:ea typeface="標楷體" panose="03000509000000000000" pitchFamily="65" charset="-120"/>
              </a:rPr>
              <a:t>擊</a:t>
            </a:r>
            <a:r>
              <a:rPr lang="zh-TW" altLang="en-US" dirty="0">
                <a:latin typeface="標楷體" panose="03000509000000000000" pitchFamily="65" charset="-120"/>
                <a:ea typeface="標楷體" panose="03000509000000000000" pitchFamily="65" charset="-120"/>
              </a:rPr>
              <a:t>      可以從檔案中匯入設定至該場次</a:t>
            </a:r>
            <a:endParaRPr lang="en-US" altLang="zh-TW" dirty="0">
              <a:latin typeface="標楷體" panose="03000509000000000000" pitchFamily="65" charset="-120"/>
              <a:ea typeface="標楷體" panose="03000509000000000000" pitchFamily="65" charset="-120"/>
            </a:endParaRPr>
          </a:p>
          <a:p>
            <a:pPr>
              <a:lnSpc>
                <a:spcPct val="115000"/>
              </a:lnSpc>
              <a:buClr>
                <a:schemeClr val="dk2"/>
              </a:buClr>
              <a:buFont typeface="Arial"/>
              <a:buChar char="●"/>
            </a:pPr>
            <a:endParaRPr lang="en-US" altLang="zh-TW" dirty="0">
              <a:latin typeface="標楷體" panose="03000509000000000000" pitchFamily="65" charset="-120"/>
              <a:ea typeface="標楷體" panose="03000509000000000000" pitchFamily="65" charset="-120"/>
            </a:endParaRPr>
          </a:p>
          <a:p>
            <a:pPr>
              <a:lnSpc>
                <a:spcPct val="115000"/>
              </a:lnSpc>
              <a:buClr>
                <a:schemeClr val="dk2"/>
              </a:buClr>
              <a:buFont typeface="Arial"/>
              <a:buChar char="●"/>
            </a:pPr>
            <a:endParaRPr lang="en-US" altLang="zh-TW" dirty="0">
              <a:latin typeface="標楷體" panose="03000509000000000000" pitchFamily="65" charset="-120"/>
              <a:ea typeface="標楷體" panose="03000509000000000000" pitchFamily="65" charset="-120"/>
            </a:endParaRPr>
          </a:p>
          <a:p>
            <a:pPr>
              <a:lnSpc>
                <a:spcPct val="115000"/>
              </a:lnSpc>
              <a:buClr>
                <a:schemeClr val="dk2"/>
              </a:buClr>
              <a:buFont typeface="Arial"/>
              <a:buChar char="●"/>
            </a:pPr>
            <a:endParaRPr dirty="0">
              <a:latin typeface="標楷體" panose="03000509000000000000" pitchFamily="65" charset="-120"/>
              <a:ea typeface="標楷體" panose="03000509000000000000" pitchFamily="65" charset="-120"/>
            </a:endParaRPr>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normAutofit fontScale="90000"/>
          </a:bodyPr>
          <a:lstStyle/>
          <a:p>
            <a:r>
              <a:rPr lang="zh-TW" altLang="en-US" dirty="0"/>
              <a:t>文資學堂</a:t>
            </a:r>
            <a:endParaRPr lang="zh-TW" altLang="en-US" dirty="0">
              <a:latin typeface="標楷體" panose="03000509000000000000" pitchFamily="65" charset="-120"/>
              <a:ea typeface="標楷體" panose="03000509000000000000" pitchFamily="65" charset="-120"/>
            </a:endParaRPr>
          </a:p>
        </p:txBody>
      </p:sp>
      <p:pic>
        <p:nvPicPr>
          <p:cNvPr id="8" name="圖片 7">
            <a:extLst>
              <a:ext uri="{FF2B5EF4-FFF2-40B4-BE49-F238E27FC236}">
                <a16:creationId xmlns:a16="http://schemas.microsoft.com/office/drawing/2014/main" id="{96EDE4E4-A0A0-4AC7-B2C2-36082854DCDA}"/>
              </a:ext>
            </a:extLst>
          </p:cNvPr>
          <p:cNvPicPr>
            <a:picLocks noChangeAspect="1"/>
          </p:cNvPicPr>
          <p:nvPr/>
        </p:nvPicPr>
        <p:blipFill>
          <a:blip r:embed="rId3"/>
          <a:stretch>
            <a:fillRect/>
          </a:stretch>
        </p:blipFill>
        <p:spPr>
          <a:xfrm>
            <a:off x="2475298" y="3081894"/>
            <a:ext cx="536231" cy="210662"/>
          </a:xfrm>
          <a:prstGeom prst="rect">
            <a:avLst/>
          </a:prstGeom>
        </p:spPr>
      </p:pic>
      <p:pic>
        <p:nvPicPr>
          <p:cNvPr id="9" name="圖片 8">
            <a:extLst>
              <a:ext uri="{FF2B5EF4-FFF2-40B4-BE49-F238E27FC236}">
                <a16:creationId xmlns:a16="http://schemas.microsoft.com/office/drawing/2014/main" id="{CFB02DF1-3881-47BB-9904-6B171A7E6306}"/>
              </a:ext>
            </a:extLst>
          </p:cNvPr>
          <p:cNvPicPr>
            <a:picLocks noChangeAspect="1"/>
          </p:cNvPicPr>
          <p:nvPr/>
        </p:nvPicPr>
        <p:blipFill>
          <a:blip r:embed="rId4"/>
          <a:stretch>
            <a:fillRect/>
          </a:stretch>
        </p:blipFill>
        <p:spPr>
          <a:xfrm>
            <a:off x="2475297" y="3388074"/>
            <a:ext cx="536231" cy="221889"/>
          </a:xfrm>
          <a:prstGeom prst="rect">
            <a:avLst/>
          </a:prstGeom>
        </p:spPr>
      </p:pic>
      <p:pic>
        <p:nvPicPr>
          <p:cNvPr id="10" name="圖片 9">
            <a:extLst>
              <a:ext uri="{FF2B5EF4-FFF2-40B4-BE49-F238E27FC236}">
                <a16:creationId xmlns:a16="http://schemas.microsoft.com/office/drawing/2014/main" id="{42458EE5-FFFB-4CE1-8BE4-B5B37785A901}"/>
              </a:ext>
            </a:extLst>
          </p:cNvPr>
          <p:cNvPicPr>
            <a:picLocks noChangeAspect="1"/>
          </p:cNvPicPr>
          <p:nvPr/>
        </p:nvPicPr>
        <p:blipFill>
          <a:blip r:embed="rId5"/>
          <a:stretch>
            <a:fillRect/>
          </a:stretch>
        </p:blipFill>
        <p:spPr>
          <a:xfrm>
            <a:off x="2442513" y="4332800"/>
            <a:ext cx="536231" cy="201087"/>
          </a:xfrm>
          <a:prstGeom prst="rect">
            <a:avLst/>
          </a:prstGeom>
        </p:spPr>
      </p:pic>
      <p:pic>
        <p:nvPicPr>
          <p:cNvPr id="11" name="圖片 10">
            <a:extLst>
              <a:ext uri="{FF2B5EF4-FFF2-40B4-BE49-F238E27FC236}">
                <a16:creationId xmlns:a16="http://schemas.microsoft.com/office/drawing/2014/main" id="{E65E82FA-B33B-4815-905A-DA6E79D26436}"/>
              </a:ext>
            </a:extLst>
          </p:cNvPr>
          <p:cNvPicPr>
            <a:picLocks noChangeAspect="1"/>
          </p:cNvPicPr>
          <p:nvPr/>
        </p:nvPicPr>
        <p:blipFill>
          <a:blip r:embed="rId6"/>
          <a:stretch>
            <a:fillRect/>
          </a:stretch>
        </p:blipFill>
        <p:spPr>
          <a:xfrm>
            <a:off x="2442514" y="4654642"/>
            <a:ext cx="536231" cy="205874"/>
          </a:xfrm>
          <a:prstGeom prst="rect">
            <a:avLst/>
          </a:prstGeom>
        </p:spPr>
      </p:pic>
      <p:pic>
        <p:nvPicPr>
          <p:cNvPr id="2" name="圖片 1">
            <a:extLst>
              <a:ext uri="{FF2B5EF4-FFF2-40B4-BE49-F238E27FC236}">
                <a16:creationId xmlns:a16="http://schemas.microsoft.com/office/drawing/2014/main" id="{24FF0546-7471-4CE9-A608-F4259226DE82}"/>
              </a:ext>
            </a:extLst>
          </p:cNvPr>
          <p:cNvPicPr>
            <a:picLocks noChangeAspect="1"/>
          </p:cNvPicPr>
          <p:nvPr/>
        </p:nvPicPr>
        <p:blipFill>
          <a:blip r:embed="rId7"/>
          <a:stretch>
            <a:fillRect/>
          </a:stretch>
        </p:blipFill>
        <p:spPr>
          <a:xfrm>
            <a:off x="2475297" y="3709964"/>
            <a:ext cx="1372562" cy="184673"/>
          </a:xfrm>
          <a:prstGeom prst="rect">
            <a:avLst/>
          </a:prstGeom>
        </p:spPr>
      </p:pic>
      <p:pic>
        <p:nvPicPr>
          <p:cNvPr id="4" name="圖片 3"/>
          <p:cNvPicPr>
            <a:picLocks noChangeAspect="1"/>
          </p:cNvPicPr>
          <p:nvPr/>
        </p:nvPicPr>
        <p:blipFill>
          <a:blip r:embed="rId8"/>
          <a:stretch>
            <a:fillRect/>
          </a:stretch>
        </p:blipFill>
        <p:spPr>
          <a:xfrm>
            <a:off x="1442717" y="1836750"/>
            <a:ext cx="5258496" cy="624909"/>
          </a:xfrm>
          <a:prstGeom prst="rect">
            <a:avLst/>
          </a:prstGeom>
        </p:spPr>
      </p:pic>
      <p:pic>
        <p:nvPicPr>
          <p:cNvPr id="12" name="圖片 11"/>
          <p:cNvPicPr>
            <a:picLocks noChangeAspect="1"/>
          </p:cNvPicPr>
          <p:nvPr/>
        </p:nvPicPr>
        <p:blipFill>
          <a:blip r:embed="rId9"/>
          <a:stretch>
            <a:fillRect/>
          </a:stretch>
        </p:blipFill>
        <p:spPr>
          <a:xfrm>
            <a:off x="1376776" y="1116995"/>
            <a:ext cx="6069989" cy="333948"/>
          </a:xfrm>
          <a:prstGeom prst="rect">
            <a:avLst/>
          </a:prstGeom>
        </p:spPr>
      </p:pic>
      <p:cxnSp>
        <p:nvCxnSpPr>
          <p:cNvPr id="13" name="直線單箭頭接點 12"/>
          <p:cNvCxnSpPr>
            <a:endCxn id="4" idx="0"/>
          </p:cNvCxnSpPr>
          <p:nvPr/>
        </p:nvCxnSpPr>
        <p:spPr>
          <a:xfrm flipH="1">
            <a:off x="4071965" y="1446696"/>
            <a:ext cx="1897877" cy="3900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H="1" flipV="1">
            <a:off x="5254057" y="869715"/>
            <a:ext cx="183527" cy="2472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4175066" y="423160"/>
            <a:ext cx="2526147" cy="415498"/>
          </a:xfrm>
          <a:prstGeom prst="rect">
            <a:avLst/>
          </a:prstGeom>
          <a:noFill/>
        </p:spPr>
        <p:txBody>
          <a:bodyPr wrap="square" rtlCol="0">
            <a:spAutoFit/>
          </a:bodyPr>
          <a:lstStyle/>
          <a:p>
            <a:r>
              <a:rPr lang="zh-TW" altLang="en-US" sz="1050" dirty="0">
                <a:latin typeface="標楷體" panose="03000509000000000000" pitchFamily="65" charset="-120"/>
                <a:ea typeface="標楷體" panose="03000509000000000000" pitchFamily="65" charset="-120"/>
              </a:rPr>
              <a:t>此</a:t>
            </a:r>
            <a:r>
              <a:rPr lang="en-US" altLang="zh-TW" sz="1050" dirty="0">
                <a:latin typeface="標楷體" panose="03000509000000000000" pitchFamily="65" charset="-120"/>
                <a:ea typeface="標楷體" panose="03000509000000000000" pitchFamily="65" charset="-120"/>
              </a:rPr>
              <a:t>”</a:t>
            </a:r>
            <a:r>
              <a:rPr lang="zh-TW" altLang="en-US" sz="1050" dirty="0">
                <a:solidFill>
                  <a:srgbClr val="FF0000"/>
                </a:solidFill>
                <a:latin typeface="標楷體" panose="03000509000000000000" pitchFamily="65" charset="-120"/>
                <a:ea typeface="標楷體" panose="03000509000000000000" pitchFamily="65" charset="-120"/>
              </a:rPr>
              <a:t>邀請</a:t>
            </a:r>
            <a:r>
              <a:rPr lang="en-US" altLang="zh-TW" sz="1050" dirty="0">
                <a:latin typeface="標楷體" panose="03000509000000000000" pitchFamily="65" charset="-120"/>
                <a:ea typeface="標楷體" panose="03000509000000000000" pitchFamily="65" charset="-120"/>
              </a:rPr>
              <a:t>”</a:t>
            </a:r>
            <a:r>
              <a:rPr lang="zh-TW" altLang="en-US" sz="1050" dirty="0">
                <a:latin typeface="標楷體" panose="03000509000000000000" pitchFamily="65" charset="-120"/>
                <a:ea typeface="標楷體" panose="03000509000000000000" pitchFamily="65" charset="-120"/>
              </a:rPr>
              <a:t>可以讓活動建立者邀請</a:t>
            </a:r>
            <a:r>
              <a:rPr lang="zh-TW" altLang="en-US" sz="1050" dirty="0">
                <a:solidFill>
                  <a:srgbClr val="FF0000"/>
                </a:solidFill>
                <a:latin typeface="標楷體" panose="03000509000000000000" pitchFamily="65" charset="-120"/>
                <a:ea typeface="標楷體" panose="03000509000000000000" pitchFamily="65" charset="-120"/>
              </a:rPr>
              <a:t>單一個使用者</a:t>
            </a:r>
            <a:r>
              <a:rPr lang="zh-TW" altLang="en-US" sz="1050" dirty="0">
                <a:latin typeface="標楷體" panose="03000509000000000000" pitchFamily="65" charset="-120"/>
                <a:ea typeface="標楷體" panose="03000509000000000000" pitchFamily="65" charset="-120"/>
              </a:rPr>
              <a:t>加入該活動</a:t>
            </a:r>
          </a:p>
        </p:txBody>
      </p:sp>
    </p:spTree>
    <p:extLst>
      <p:ext uri="{BB962C8B-B14F-4D97-AF65-F5344CB8AC3E}">
        <p14:creationId xmlns:p14="http://schemas.microsoft.com/office/powerpoint/2010/main" val="3856856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lstStyle/>
          <a:p>
            <a:r>
              <a:rPr lang="zh-TW" altLang="en-US" dirty="0"/>
              <a:t>文資學堂</a:t>
            </a:r>
          </a:p>
        </p:txBody>
      </p:sp>
      <p:sp>
        <p:nvSpPr>
          <p:cNvPr id="16" name="矩形 15">
            <a:extLst>
              <a:ext uri="{FF2B5EF4-FFF2-40B4-BE49-F238E27FC236}">
                <a16:creationId xmlns:a16="http://schemas.microsoft.com/office/drawing/2014/main" id="{A3CD1E1C-62C3-47CC-9DA7-1B4B7870F3DC}"/>
              </a:ext>
            </a:extLst>
          </p:cNvPr>
          <p:cNvSpPr/>
          <p:nvPr/>
        </p:nvSpPr>
        <p:spPr>
          <a:xfrm>
            <a:off x="3581985" y="4266686"/>
            <a:ext cx="1980029" cy="307777"/>
          </a:xfrm>
          <a:prstGeom prst="rect">
            <a:avLst/>
          </a:prstGeom>
        </p:spPr>
        <p:txBody>
          <a:bodyPr wrap="none">
            <a:spAutoFit/>
          </a:bodyPr>
          <a:lstStyle/>
          <a:p>
            <a:r>
              <a:rPr lang="zh-TW" altLang="en-US" dirty="0">
                <a:solidFill>
                  <a:srgbClr val="222222"/>
                </a:solidFill>
                <a:latin typeface="Consolas" panose="020B0609020204030204" pitchFamily="49" charset="0"/>
              </a:rPr>
              <a:t>踏溯學堂匯入範例檔案</a:t>
            </a:r>
            <a:endParaRPr lang="zh-TW" altLang="en-US" dirty="0"/>
          </a:p>
        </p:txBody>
      </p:sp>
      <p:pic>
        <p:nvPicPr>
          <p:cNvPr id="2" name="圖片 1">
            <a:extLst>
              <a:ext uri="{FF2B5EF4-FFF2-40B4-BE49-F238E27FC236}">
                <a16:creationId xmlns:a16="http://schemas.microsoft.com/office/drawing/2014/main" id="{046E782A-EBEC-4D8A-8B9D-7E4F7CF99FA2}"/>
              </a:ext>
            </a:extLst>
          </p:cNvPr>
          <p:cNvPicPr>
            <a:picLocks noChangeAspect="1"/>
          </p:cNvPicPr>
          <p:nvPr/>
        </p:nvPicPr>
        <p:blipFill>
          <a:blip r:embed="rId3"/>
          <a:stretch>
            <a:fillRect/>
          </a:stretch>
        </p:blipFill>
        <p:spPr>
          <a:xfrm>
            <a:off x="0" y="1066460"/>
            <a:ext cx="9144000" cy="3010580"/>
          </a:xfrm>
          <a:prstGeom prst="rect">
            <a:avLst/>
          </a:prstGeom>
        </p:spPr>
      </p:pic>
    </p:spTree>
    <p:extLst>
      <p:ext uri="{BB962C8B-B14F-4D97-AF65-F5344CB8AC3E}">
        <p14:creationId xmlns:p14="http://schemas.microsoft.com/office/powerpoint/2010/main" val="1467830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45"/>
          <p:cNvSpPr txBox="1">
            <a:spLocks noGrp="1"/>
          </p:cNvSpPr>
          <p:nvPr>
            <p:ph type="body" idx="1"/>
          </p:nvPr>
        </p:nvSpPr>
        <p:spPr>
          <a:xfrm>
            <a:off x="5256750" y="1335050"/>
            <a:ext cx="3887100" cy="3611700"/>
          </a:xfrm>
          <a:prstGeom prst="rect">
            <a:avLst/>
          </a:prstGeom>
        </p:spPr>
        <p:txBody>
          <a:bodyPr spcFirstLastPara="1" wrap="square" lIns="91425" tIns="91425" rIns="91425" bIns="91425" anchor="t" anchorCtr="0">
            <a:noAutofit/>
          </a:bodyPr>
          <a:lstStyle/>
          <a:p>
            <a:pPr lvl="0"/>
            <a:r>
              <a:rPr lang="zh-TW" altLang="en-US" dirty="0"/>
              <a:t>點</a:t>
            </a:r>
            <a:r>
              <a:rPr lang="zh-TW" altLang="zh-TW" dirty="0"/>
              <a:t>擊</a:t>
            </a:r>
            <a:r>
              <a:rPr lang="zh-TW" altLang="en-US" dirty="0"/>
              <a:t>             可以進入該場次的走讀設定頁面進行該場次的走讀時間和走讀題目設定</a:t>
            </a:r>
            <a:endParaRPr lang="en-US" altLang="zh-TW" dirty="0"/>
          </a:p>
          <a:p>
            <a:r>
              <a:rPr lang="zh-TW" altLang="en-US" dirty="0"/>
              <a:t>在該場次答題完成之後，可點擊      </a:t>
            </a:r>
            <a:r>
              <a:rPr lang="en-US" altLang="zh-TW" dirty="0"/>
              <a:t>	</a:t>
            </a:r>
            <a:r>
              <a:rPr lang="zh-TW" altLang="en-US" dirty="0"/>
              <a:t>    再次重複使用該場次的題目</a:t>
            </a:r>
            <a:endParaRPr lang="en-US" altLang="zh-TW" dirty="0"/>
          </a:p>
          <a:p>
            <a:r>
              <a:rPr lang="zh-TW" altLang="en-US" dirty="0"/>
              <a:t>若你為活動創建者可以直接啟動遊戲，進行此場次之一局遊戲。</a:t>
            </a:r>
            <a:endParaRPr lang="en-US" altLang="zh-TW" dirty="0"/>
          </a:p>
          <a:p>
            <a:pPr marL="457200" marR="0" lvl="0" indent="-342900" algn="l" rtl="0">
              <a:lnSpc>
                <a:spcPct val="115000"/>
              </a:lnSpc>
              <a:spcBef>
                <a:spcPts val="0"/>
              </a:spcBef>
              <a:spcAft>
                <a:spcPts val="0"/>
              </a:spcAft>
              <a:buClr>
                <a:schemeClr val="dk2"/>
              </a:buClr>
              <a:buSzPts val="1800"/>
              <a:buFont typeface="Arial"/>
              <a:buChar char="●"/>
            </a:pPr>
            <a:endParaRPr lang="en-US" altLang="zh-TW" dirty="0"/>
          </a:p>
          <a:p>
            <a:pPr marL="457200" marR="0" lvl="0" indent="-342900" algn="l" rtl="0">
              <a:lnSpc>
                <a:spcPct val="115000"/>
              </a:lnSpc>
              <a:spcBef>
                <a:spcPts val="0"/>
              </a:spcBef>
              <a:spcAft>
                <a:spcPts val="0"/>
              </a:spcAft>
              <a:buClr>
                <a:schemeClr val="dk2"/>
              </a:buClr>
              <a:buSzPts val="1800"/>
              <a:buFont typeface="Arial"/>
              <a:buChar char="●"/>
            </a:pPr>
            <a:endParaRPr dirty="0"/>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lstStyle/>
          <a:p>
            <a:r>
              <a:rPr lang="zh-TW" altLang="en-US" dirty="0"/>
              <a:t>文資學堂走讀設定</a:t>
            </a:r>
          </a:p>
        </p:txBody>
      </p:sp>
      <p:pic>
        <p:nvPicPr>
          <p:cNvPr id="2" name="圖片 1">
            <a:extLst>
              <a:ext uri="{FF2B5EF4-FFF2-40B4-BE49-F238E27FC236}">
                <a16:creationId xmlns:a16="http://schemas.microsoft.com/office/drawing/2014/main" id="{903899B4-6183-4DA1-8766-C6829283C0D5}"/>
              </a:ext>
            </a:extLst>
          </p:cNvPr>
          <p:cNvPicPr>
            <a:picLocks noChangeAspect="1"/>
          </p:cNvPicPr>
          <p:nvPr/>
        </p:nvPicPr>
        <p:blipFill>
          <a:blip r:embed="rId3"/>
          <a:stretch>
            <a:fillRect/>
          </a:stretch>
        </p:blipFill>
        <p:spPr>
          <a:xfrm>
            <a:off x="6344730" y="1446452"/>
            <a:ext cx="650845" cy="271185"/>
          </a:xfrm>
          <a:prstGeom prst="rect">
            <a:avLst/>
          </a:prstGeom>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528" y="2612250"/>
            <a:ext cx="4945734" cy="927585"/>
          </a:xfrm>
          <a:prstGeom prst="rect">
            <a:avLst/>
          </a:prstGeom>
        </p:spPr>
      </p:pic>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755" y="1600200"/>
            <a:ext cx="4942507" cy="669956"/>
          </a:xfrm>
          <a:prstGeom prst="rect">
            <a:avLst/>
          </a:prstGeom>
        </p:spPr>
      </p:pic>
      <p:pic>
        <p:nvPicPr>
          <p:cNvPr id="7" name="圖片 6">
            <a:extLst>
              <a:ext uri="{FF2B5EF4-FFF2-40B4-BE49-F238E27FC236}">
                <a16:creationId xmlns:a16="http://schemas.microsoft.com/office/drawing/2014/main" id="{F9DA6EA1-9F81-43D8-8A8D-DBFBC66FB880}"/>
              </a:ext>
            </a:extLst>
          </p:cNvPr>
          <p:cNvPicPr>
            <a:picLocks noChangeAspect="1"/>
          </p:cNvPicPr>
          <p:nvPr/>
        </p:nvPicPr>
        <p:blipFill>
          <a:blip r:embed="rId3"/>
          <a:stretch>
            <a:fillRect/>
          </a:stretch>
        </p:blipFill>
        <p:spPr>
          <a:xfrm>
            <a:off x="5821632" y="2702648"/>
            <a:ext cx="650845" cy="271185"/>
          </a:xfrm>
          <a:prstGeom prst="rect">
            <a:avLst/>
          </a:prstGeom>
        </p:spPr>
      </p:pic>
    </p:spTree>
    <p:extLst>
      <p:ext uri="{BB962C8B-B14F-4D97-AF65-F5344CB8AC3E}">
        <p14:creationId xmlns:p14="http://schemas.microsoft.com/office/powerpoint/2010/main" val="1212168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45"/>
          <p:cNvSpPr txBox="1">
            <a:spLocks noGrp="1"/>
          </p:cNvSpPr>
          <p:nvPr>
            <p:ph type="body" idx="1"/>
          </p:nvPr>
        </p:nvSpPr>
        <p:spPr>
          <a:xfrm>
            <a:off x="5256750" y="1335050"/>
            <a:ext cx="3887100" cy="3611700"/>
          </a:xfrm>
          <a:prstGeom prst="rect">
            <a:avLst/>
          </a:prstGeom>
        </p:spPr>
        <p:txBody>
          <a:bodyPr spcFirstLastPara="1" wrap="square" lIns="91425" tIns="91425" rIns="91425" bIns="91425" anchor="t" anchorCtr="0">
            <a:noAutofit/>
          </a:bodyPr>
          <a:lstStyle/>
          <a:p>
            <a:pPr lvl="0"/>
            <a:r>
              <a:rPr lang="zh-TW" altLang="en-US" dirty="0"/>
              <a:t>編輯走讀設定詳細步驟</a:t>
            </a:r>
            <a:r>
              <a:rPr lang="en-US" altLang="zh-TW" dirty="0"/>
              <a:t>:</a:t>
            </a:r>
          </a:p>
          <a:p>
            <a:pPr lvl="1">
              <a:lnSpc>
                <a:spcPct val="100000"/>
              </a:lnSpc>
              <a:spcBef>
                <a:spcPts val="0"/>
              </a:spcBef>
              <a:buFont typeface="+mj-lt"/>
              <a:buAutoNum type="arabicPeriod"/>
            </a:pPr>
            <a:r>
              <a:rPr lang="zh-TW" altLang="en-US" sz="1800" dirty="0"/>
              <a:t>設定場次名稱</a:t>
            </a:r>
            <a:endParaRPr lang="en-US" altLang="zh-TW" sz="1800" dirty="0"/>
          </a:p>
          <a:p>
            <a:pPr lvl="1">
              <a:lnSpc>
                <a:spcPct val="100000"/>
              </a:lnSpc>
              <a:spcBef>
                <a:spcPts val="0"/>
              </a:spcBef>
              <a:buFont typeface="+mj-lt"/>
              <a:buAutoNum type="arabicPeriod"/>
            </a:pPr>
            <a:r>
              <a:rPr lang="zh-TW" altLang="en-US" sz="1800" dirty="0"/>
              <a:t>設定開始方式</a:t>
            </a:r>
            <a:r>
              <a:rPr lang="en-US" altLang="zh-TW" sz="1800" dirty="0"/>
              <a:t>(</a:t>
            </a:r>
            <a:r>
              <a:rPr lang="zh-TW" altLang="en-US" sz="1800" dirty="0"/>
              <a:t>可透過</a:t>
            </a:r>
            <a:r>
              <a:rPr lang="en-US" altLang="zh-TW" sz="1800" dirty="0"/>
              <a:t>APP</a:t>
            </a:r>
            <a:r>
              <a:rPr lang="zh-TW" altLang="en-US" sz="1800" dirty="0"/>
              <a:t>開始走讀或預先設定開始時間</a:t>
            </a:r>
            <a:r>
              <a:rPr lang="en-US" altLang="zh-TW" sz="1800" dirty="0"/>
              <a:t>)</a:t>
            </a:r>
          </a:p>
          <a:p>
            <a:pPr lvl="1">
              <a:lnSpc>
                <a:spcPct val="100000"/>
              </a:lnSpc>
              <a:spcBef>
                <a:spcPts val="0"/>
              </a:spcBef>
              <a:buFont typeface="+mj-lt"/>
              <a:buAutoNum type="arabicPeriod"/>
            </a:pPr>
            <a:r>
              <a:rPr lang="zh-TW" altLang="en-US" sz="1800" dirty="0"/>
              <a:t>設定答題時間</a:t>
            </a:r>
            <a:endParaRPr lang="en-US" altLang="zh-TW" sz="1800" dirty="0"/>
          </a:p>
          <a:p>
            <a:pPr>
              <a:lnSpc>
                <a:spcPct val="100000"/>
              </a:lnSpc>
            </a:pPr>
            <a:r>
              <a:rPr lang="zh-TW" altLang="en-US" dirty="0"/>
              <a:t>點</a:t>
            </a:r>
            <a:r>
              <a:rPr lang="zh-TW" altLang="zh-TW" dirty="0"/>
              <a:t>擊</a:t>
            </a:r>
            <a:r>
              <a:rPr lang="zh-TW" altLang="en-US" dirty="0"/>
              <a:t>                 可以儲存修改後的設定並進入走讀題目設定頁面</a:t>
            </a:r>
            <a:endParaRPr dirty="0"/>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lstStyle/>
          <a:p>
            <a:r>
              <a:rPr lang="zh-TW" altLang="en-US" dirty="0"/>
              <a:t>文資學堂走讀設定</a:t>
            </a:r>
          </a:p>
        </p:txBody>
      </p:sp>
      <p:pic>
        <p:nvPicPr>
          <p:cNvPr id="4" name="圖片 3">
            <a:extLst>
              <a:ext uri="{FF2B5EF4-FFF2-40B4-BE49-F238E27FC236}">
                <a16:creationId xmlns:a16="http://schemas.microsoft.com/office/drawing/2014/main" id="{24E022CC-9325-4F27-919D-028471C20B08}"/>
              </a:ext>
            </a:extLst>
          </p:cNvPr>
          <p:cNvPicPr>
            <a:picLocks noChangeAspect="1"/>
          </p:cNvPicPr>
          <p:nvPr/>
        </p:nvPicPr>
        <p:blipFill>
          <a:blip r:embed="rId3"/>
          <a:stretch>
            <a:fillRect/>
          </a:stretch>
        </p:blipFill>
        <p:spPr>
          <a:xfrm>
            <a:off x="6311042" y="3088007"/>
            <a:ext cx="1004942" cy="278478"/>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852" y="967905"/>
            <a:ext cx="5163235" cy="3808450"/>
          </a:xfrm>
          <a:prstGeom prst="rect">
            <a:avLst/>
          </a:prstGeom>
        </p:spPr>
      </p:pic>
    </p:spTree>
    <p:extLst>
      <p:ext uri="{BB962C8B-B14F-4D97-AF65-F5344CB8AC3E}">
        <p14:creationId xmlns:p14="http://schemas.microsoft.com/office/powerpoint/2010/main" val="419817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13" name="圖片 12"/>
          <p:cNvPicPr>
            <a:picLocks noChangeAspect="1"/>
          </p:cNvPicPr>
          <p:nvPr/>
        </p:nvPicPr>
        <p:blipFill>
          <a:blip r:embed="rId3"/>
          <a:stretch>
            <a:fillRect/>
          </a:stretch>
        </p:blipFill>
        <p:spPr>
          <a:xfrm>
            <a:off x="345623" y="3440592"/>
            <a:ext cx="3943023" cy="1647427"/>
          </a:xfrm>
          <a:prstGeom prst="rect">
            <a:avLst/>
          </a:prstGeom>
        </p:spPr>
      </p:pic>
      <p:sp>
        <p:nvSpPr>
          <p:cNvPr id="314" name="Google Shape;314;p45"/>
          <p:cNvSpPr txBox="1">
            <a:spLocks noGrp="1"/>
          </p:cNvSpPr>
          <p:nvPr>
            <p:ph type="body" idx="1"/>
          </p:nvPr>
        </p:nvSpPr>
        <p:spPr>
          <a:xfrm>
            <a:off x="5256750" y="1335049"/>
            <a:ext cx="3887100" cy="3750883"/>
          </a:xfrm>
          <a:prstGeom prst="rect">
            <a:avLst/>
          </a:prstGeom>
        </p:spPr>
        <p:txBody>
          <a:bodyPr spcFirstLastPara="1" wrap="square" lIns="91425" tIns="91425" rIns="91425" bIns="91425" anchor="t" anchorCtr="0">
            <a:noAutofit/>
          </a:bodyPr>
          <a:lstStyle/>
          <a:p>
            <a:pPr lvl="0"/>
            <a:r>
              <a:rPr lang="zh-TW" altLang="en-US" dirty="0"/>
              <a:t>進入走讀題目設定頁面後會列出目前已儲存的題目</a:t>
            </a:r>
            <a:endParaRPr lang="en-US" altLang="zh-TW" dirty="0"/>
          </a:p>
          <a:p>
            <a:pPr>
              <a:lnSpc>
                <a:spcPct val="100000"/>
              </a:lnSpc>
            </a:pPr>
            <a:r>
              <a:rPr lang="zh-TW" altLang="en-US" dirty="0"/>
              <a:t>點</a:t>
            </a:r>
            <a:r>
              <a:rPr lang="zh-TW" altLang="zh-TW" dirty="0"/>
              <a:t>擊</a:t>
            </a:r>
            <a:r>
              <a:rPr lang="zh-TW" altLang="en-US" dirty="0"/>
              <a:t>               可以新增一題新題目</a:t>
            </a:r>
            <a:endParaRPr lang="en-US" altLang="zh-TW" dirty="0"/>
          </a:p>
          <a:p>
            <a:pPr>
              <a:lnSpc>
                <a:spcPct val="100000"/>
              </a:lnSpc>
            </a:pPr>
            <a:r>
              <a:rPr lang="zh-TW" altLang="en-US" dirty="0"/>
              <a:t>點</a:t>
            </a:r>
            <a:r>
              <a:rPr lang="zh-TW" altLang="zh-TW" dirty="0"/>
              <a:t>擊</a:t>
            </a:r>
            <a:r>
              <a:rPr lang="zh-TW" altLang="en-US" dirty="0"/>
              <a:t>                    可以將該題目複製到該位使用者身分為活動建立者之群組的任一其他場次中</a:t>
            </a:r>
            <a:endParaRPr lang="en-US" altLang="zh-TW" dirty="0"/>
          </a:p>
          <a:p>
            <a:pPr>
              <a:lnSpc>
                <a:spcPct val="100000"/>
              </a:lnSpc>
            </a:pPr>
            <a:r>
              <a:rPr lang="zh-TW" altLang="en-US" dirty="0"/>
              <a:t>點</a:t>
            </a:r>
            <a:r>
              <a:rPr lang="zh-TW" altLang="zh-TW" dirty="0"/>
              <a:t>擊</a:t>
            </a:r>
            <a:r>
              <a:rPr lang="zh-TW" altLang="en-US" dirty="0"/>
              <a:t>          可以展開並編輯該題目詳細設定</a:t>
            </a:r>
            <a:endParaRPr lang="en-US" altLang="zh-TW" dirty="0"/>
          </a:p>
          <a:p>
            <a:pPr>
              <a:lnSpc>
                <a:spcPct val="100000"/>
              </a:lnSpc>
            </a:pPr>
            <a:r>
              <a:rPr lang="zh-TW" altLang="en-US" dirty="0"/>
              <a:t>點</a:t>
            </a:r>
            <a:r>
              <a:rPr lang="zh-TW" altLang="zh-TW" dirty="0"/>
              <a:t>擊</a:t>
            </a:r>
            <a:r>
              <a:rPr lang="zh-TW" altLang="en-US" dirty="0"/>
              <a:t>          可以刪除該題目</a:t>
            </a:r>
            <a:endParaRPr lang="en-US" altLang="zh-TW" dirty="0"/>
          </a:p>
          <a:p>
            <a:pPr>
              <a:lnSpc>
                <a:spcPct val="100000"/>
              </a:lnSpc>
            </a:pPr>
            <a:r>
              <a:rPr lang="zh-TW" altLang="en-US" dirty="0"/>
              <a:t>點</a:t>
            </a:r>
            <a:r>
              <a:rPr lang="zh-TW" altLang="zh-TW" dirty="0"/>
              <a:t>擊</a:t>
            </a:r>
            <a:r>
              <a:rPr lang="zh-TW" altLang="en-US" dirty="0"/>
              <a:t>                    可以將新增、修改、刪除之題目</a:t>
            </a:r>
            <a:r>
              <a:rPr lang="en-US" altLang="zh-TW" dirty="0"/>
              <a:t>(</a:t>
            </a:r>
            <a:r>
              <a:rPr lang="zh-TW" altLang="en-US" dirty="0"/>
              <a:t>包含題目設定及多媒體檔案</a:t>
            </a:r>
            <a:r>
              <a:rPr lang="en-US" altLang="zh-TW" dirty="0"/>
              <a:t>)</a:t>
            </a:r>
            <a:r>
              <a:rPr lang="zh-TW" altLang="en-US" dirty="0"/>
              <a:t>儲存</a:t>
            </a:r>
            <a:endParaRPr lang="en-US" altLang="zh-TW" dirty="0"/>
          </a:p>
          <a:p>
            <a:pPr>
              <a:lnSpc>
                <a:spcPct val="100000"/>
              </a:lnSpc>
            </a:pPr>
            <a:endParaRPr lang="en-US" altLang="zh-TW" dirty="0"/>
          </a:p>
          <a:p>
            <a:pPr>
              <a:lnSpc>
                <a:spcPct val="100000"/>
              </a:lnSpc>
            </a:pPr>
            <a:endParaRPr lang="en-US" altLang="zh-TW" dirty="0"/>
          </a:p>
          <a:p>
            <a:pPr>
              <a:lnSpc>
                <a:spcPct val="100000"/>
              </a:lnSpc>
            </a:pPr>
            <a:endParaRPr lang="en-US" altLang="zh-TW" dirty="0"/>
          </a:p>
          <a:p>
            <a:pPr>
              <a:lnSpc>
                <a:spcPct val="100000"/>
              </a:lnSpc>
            </a:pPr>
            <a:endParaRPr lang="en-US" altLang="zh-TW" dirty="0"/>
          </a:p>
          <a:p>
            <a:pPr>
              <a:lnSpc>
                <a:spcPct val="100000"/>
              </a:lnSpc>
            </a:pPr>
            <a:endParaRPr lang="en-US" altLang="zh-TW" dirty="0"/>
          </a:p>
          <a:p>
            <a:pPr>
              <a:lnSpc>
                <a:spcPct val="100000"/>
              </a:lnSpc>
            </a:pPr>
            <a:endParaRPr dirty="0"/>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lstStyle/>
          <a:p>
            <a:r>
              <a:rPr lang="zh-TW" altLang="en-US" dirty="0"/>
              <a:t>文資學堂走讀設定</a:t>
            </a:r>
          </a:p>
        </p:txBody>
      </p:sp>
      <p:pic>
        <p:nvPicPr>
          <p:cNvPr id="6146" name="Picture 2">
            <a:extLst>
              <a:ext uri="{FF2B5EF4-FFF2-40B4-BE49-F238E27FC236}">
                <a16:creationId xmlns:a16="http://schemas.microsoft.com/office/drawing/2014/main" id="{0F866260-44DF-47F2-9AB9-C3810647D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00" y="1048556"/>
            <a:ext cx="4502944" cy="2571750"/>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a:extLst>
              <a:ext uri="{FF2B5EF4-FFF2-40B4-BE49-F238E27FC236}">
                <a16:creationId xmlns:a16="http://schemas.microsoft.com/office/drawing/2014/main" id="{1E362CC9-4CA0-4E2A-81A2-4950303AF22F}"/>
              </a:ext>
            </a:extLst>
          </p:cNvPr>
          <p:cNvPicPr>
            <a:picLocks noChangeAspect="1"/>
          </p:cNvPicPr>
          <p:nvPr/>
        </p:nvPicPr>
        <p:blipFill rotWithShape="1">
          <a:blip r:embed="rId5"/>
          <a:srcRect l="13884" t="789" b="-1"/>
          <a:stretch/>
        </p:blipFill>
        <p:spPr>
          <a:xfrm>
            <a:off x="6393744" y="2057344"/>
            <a:ext cx="747540" cy="277086"/>
          </a:xfrm>
          <a:prstGeom prst="rect">
            <a:avLst/>
          </a:prstGeom>
        </p:spPr>
      </p:pic>
      <p:pic>
        <p:nvPicPr>
          <p:cNvPr id="5" name="圖片 4">
            <a:extLst>
              <a:ext uri="{FF2B5EF4-FFF2-40B4-BE49-F238E27FC236}">
                <a16:creationId xmlns:a16="http://schemas.microsoft.com/office/drawing/2014/main" id="{BB932FBE-3B14-46D5-B6A0-07D433E580CB}"/>
              </a:ext>
            </a:extLst>
          </p:cNvPr>
          <p:cNvPicPr>
            <a:picLocks noChangeAspect="1"/>
          </p:cNvPicPr>
          <p:nvPr/>
        </p:nvPicPr>
        <p:blipFill>
          <a:blip r:embed="rId6"/>
          <a:stretch>
            <a:fillRect/>
          </a:stretch>
        </p:blipFill>
        <p:spPr>
          <a:xfrm>
            <a:off x="6393744" y="2571750"/>
            <a:ext cx="1108341" cy="277085"/>
          </a:xfrm>
          <a:prstGeom prst="rect">
            <a:avLst/>
          </a:prstGeom>
        </p:spPr>
      </p:pic>
      <p:pic>
        <p:nvPicPr>
          <p:cNvPr id="10" name="圖片 9">
            <a:extLst>
              <a:ext uri="{FF2B5EF4-FFF2-40B4-BE49-F238E27FC236}">
                <a16:creationId xmlns:a16="http://schemas.microsoft.com/office/drawing/2014/main" id="{7C519B00-94B9-4514-9D59-F9C2B6D50E35}"/>
              </a:ext>
            </a:extLst>
          </p:cNvPr>
          <p:cNvPicPr>
            <a:picLocks noChangeAspect="1"/>
          </p:cNvPicPr>
          <p:nvPr/>
        </p:nvPicPr>
        <p:blipFill>
          <a:blip r:embed="rId7"/>
          <a:stretch>
            <a:fillRect/>
          </a:stretch>
        </p:blipFill>
        <p:spPr>
          <a:xfrm>
            <a:off x="6388001" y="3440592"/>
            <a:ext cx="439609" cy="246798"/>
          </a:xfrm>
          <a:prstGeom prst="rect">
            <a:avLst/>
          </a:prstGeom>
        </p:spPr>
      </p:pic>
      <p:pic>
        <p:nvPicPr>
          <p:cNvPr id="11" name="圖片 10">
            <a:extLst>
              <a:ext uri="{FF2B5EF4-FFF2-40B4-BE49-F238E27FC236}">
                <a16:creationId xmlns:a16="http://schemas.microsoft.com/office/drawing/2014/main" id="{5E2CAE8A-D687-4B04-B22B-C4D7FEB084C3}"/>
              </a:ext>
            </a:extLst>
          </p:cNvPr>
          <p:cNvPicPr>
            <a:picLocks noChangeAspect="1"/>
          </p:cNvPicPr>
          <p:nvPr/>
        </p:nvPicPr>
        <p:blipFill>
          <a:blip r:embed="rId8"/>
          <a:stretch>
            <a:fillRect/>
          </a:stretch>
        </p:blipFill>
        <p:spPr>
          <a:xfrm>
            <a:off x="6388001" y="3993452"/>
            <a:ext cx="439609" cy="227131"/>
          </a:xfrm>
          <a:prstGeom prst="rect">
            <a:avLst/>
          </a:prstGeom>
        </p:spPr>
      </p:pic>
      <p:pic>
        <p:nvPicPr>
          <p:cNvPr id="12" name="圖片 11">
            <a:extLst>
              <a:ext uri="{FF2B5EF4-FFF2-40B4-BE49-F238E27FC236}">
                <a16:creationId xmlns:a16="http://schemas.microsoft.com/office/drawing/2014/main" id="{C657B1C3-C50E-4C7A-9507-6FFF65A3396E}"/>
              </a:ext>
            </a:extLst>
          </p:cNvPr>
          <p:cNvPicPr>
            <a:picLocks noChangeAspect="1"/>
          </p:cNvPicPr>
          <p:nvPr/>
        </p:nvPicPr>
        <p:blipFill>
          <a:blip r:embed="rId9"/>
          <a:stretch>
            <a:fillRect/>
          </a:stretch>
        </p:blipFill>
        <p:spPr>
          <a:xfrm>
            <a:off x="6388001" y="4279147"/>
            <a:ext cx="1108341" cy="243835"/>
          </a:xfrm>
          <a:prstGeom prst="rect">
            <a:avLst/>
          </a:prstGeom>
        </p:spPr>
      </p:pic>
      <p:pic>
        <p:nvPicPr>
          <p:cNvPr id="4" name="圖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5623" y="1534583"/>
            <a:ext cx="4469021" cy="1384808"/>
          </a:xfrm>
          <a:prstGeom prst="rect">
            <a:avLst/>
          </a:prstGeom>
        </p:spPr>
      </p:pic>
      <p:cxnSp>
        <p:nvCxnSpPr>
          <p:cNvPr id="9" name="直線單箭頭接點 8">
            <a:extLst>
              <a:ext uri="{FF2B5EF4-FFF2-40B4-BE49-F238E27FC236}">
                <a16:creationId xmlns:a16="http://schemas.microsoft.com/office/drawing/2014/main" id="{181DEAAE-6908-427A-A097-1C3E89E2D2C7}"/>
              </a:ext>
            </a:extLst>
          </p:cNvPr>
          <p:cNvCxnSpPr/>
          <p:nvPr/>
        </p:nvCxnSpPr>
        <p:spPr>
          <a:xfrm flipH="1">
            <a:off x="2763224" y="2571750"/>
            <a:ext cx="1005212" cy="104855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302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45"/>
          <p:cNvSpPr txBox="1">
            <a:spLocks noGrp="1"/>
          </p:cNvSpPr>
          <p:nvPr>
            <p:ph type="body" idx="1"/>
          </p:nvPr>
        </p:nvSpPr>
        <p:spPr>
          <a:xfrm>
            <a:off x="5256750" y="1335049"/>
            <a:ext cx="3887100" cy="3750883"/>
          </a:xfrm>
          <a:prstGeom prst="rect">
            <a:avLst/>
          </a:prstGeom>
        </p:spPr>
        <p:txBody>
          <a:bodyPr spcFirstLastPara="1" wrap="square" lIns="91425" tIns="91425" rIns="91425" bIns="91425" anchor="t" anchorCtr="0">
            <a:noAutofit/>
          </a:bodyPr>
          <a:lstStyle/>
          <a:p>
            <a:pPr>
              <a:lnSpc>
                <a:spcPct val="100000"/>
              </a:lnSpc>
            </a:pPr>
            <a:r>
              <a:rPr lang="zh-TW" altLang="en-US" dirty="0"/>
              <a:t>編輯題目詳細設定步驟</a:t>
            </a:r>
            <a:r>
              <a:rPr lang="en-US" altLang="zh-TW" dirty="0"/>
              <a:t>:</a:t>
            </a:r>
            <a:endParaRPr lang="en-US" altLang="zh-TW" sz="1800" dirty="0"/>
          </a:p>
          <a:p>
            <a:pPr lvl="1">
              <a:lnSpc>
                <a:spcPct val="100000"/>
              </a:lnSpc>
              <a:spcBef>
                <a:spcPts val="0"/>
              </a:spcBef>
              <a:buFont typeface="+mj-lt"/>
              <a:buAutoNum type="arabicPeriod"/>
            </a:pPr>
            <a:r>
              <a:rPr lang="zh-TW" altLang="en-US" sz="1800" dirty="0"/>
              <a:t>設定題型</a:t>
            </a:r>
            <a:r>
              <a:rPr lang="en-US" altLang="zh-TW" sz="1800" dirty="0"/>
              <a:t>(</a:t>
            </a:r>
            <a:r>
              <a:rPr lang="zh-TW" altLang="en-US" sz="1800" dirty="0"/>
              <a:t>是非題</a:t>
            </a:r>
            <a:r>
              <a:rPr lang="en-US" altLang="zh-TW" sz="1800" dirty="0"/>
              <a:t>/</a:t>
            </a:r>
            <a:r>
              <a:rPr lang="zh-TW" altLang="en-US" sz="1800" dirty="0"/>
              <a:t>單選題</a:t>
            </a:r>
            <a:r>
              <a:rPr lang="en-US" altLang="zh-TW" sz="1800" dirty="0"/>
              <a:t>/</a:t>
            </a:r>
            <a:r>
              <a:rPr lang="zh-TW" altLang="en-US" sz="1800" dirty="0"/>
              <a:t>問答題</a:t>
            </a:r>
            <a:r>
              <a:rPr lang="en-US" altLang="zh-TW" sz="1800" dirty="0"/>
              <a:t>)</a:t>
            </a:r>
            <a:endParaRPr lang="en-US" altLang="zh-TW" dirty="0"/>
          </a:p>
          <a:p>
            <a:pPr>
              <a:lnSpc>
                <a:spcPct val="100000"/>
              </a:lnSpc>
            </a:pPr>
            <a:endParaRPr lang="en-US" altLang="zh-TW" dirty="0"/>
          </a:p>
          <a:p>
            <a:pPr>
              <a:lnSpc>
                <a:spcPct val="100000"/>
              </a:lnSpc>
            </a:pPr>
            <a:endParaRPr lang="en-US" altLang="zh-TW" dirty="0"/>
          </a:p>
          <a:p>
            <a:pPr>
              <a:lnSpc>
                <a:spcPct val="100000"/>
              </a:lnSpc>
            </a:pPr>
            <a:endParaRPr lang="en-US" altLang="zh-TW" dirty="0"/>
          </a:p>
          <a:p>
            <a:pPr>
              <a:lnSpc>
                <a:spcPct val="100000"/>
              </a:lnSpc>
            </a:pPr>
            <a:endParaRPr dirty="0"/>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lstStyle/>
          <a:p>
            <a:r>
              <a:rPr lang="zh-TW" altLang="en-US" dirty="0"/>
              <a:t>文資學堂走讀設定</a:t>
            </a:r>
          </a:p>
        </p:txBody>
      </p:sp>
      <p:pic>
        <p:nvPicPr>
          <p:cNvPr id="13" name="Picture 8">
            <a:extLst>
              <a:ext uri="{FF2B5EF4-FFF2-40B4-BE49-F238E27FC236}">
                <a16:creationId xmlns:a16="http://schemas.microsoft.com/office/drawing/2014/main" id="{739A3CC8-F0F9-4783-96DE-EECEC9B89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00" y="1413976"/>
            <a:ext cx="4616018" cy="781919"/>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a:extLst>
              <a:ext uri="{FF2B5EF4-FFF2-40B4-BE49-F238E27FC236}">
                <a16:creationId xmlns:a16="http://schemas.microsoft.com/office/drawing/2014/main" id="{6FF9C5C3-838F-4958-9301-594A473A710B}"/>
              </a:ext>
            </a:extLst>
          </p:cNvPr>
          <p:cNvPicPr>
            <a:picLocks noChangeAspect="1"/>
          </p:cNvPicPr>
          <p:nvPr/>
        </p:nvPicPr>
        <p:blipFill>
          <a:blip r:embed="rId4"/>
          <a:stretch>
            <a:fillRect/>
          </a:stretch>
        </p:blipFill>
        <p:spPr>
          <a:xfrm>
            <a:off x="567328" y="2169786"/>
            <a:ext cx="4291673" cy="401964"/>
          </a:xfrm>
          <a:prstGeom prst="rect">
            <a:avLst/>
          </a:prstGeom>
        </p:spPr>
      </p:pic>
    </p:spTree>
    <p:extLst>
      <p:ext uri="{BB962C8B-B14F-4D97-AF65-F5344CB8AC3E}">
        <p14:creationId xmlns:p14="http://schemas.microsoft.com/office/powerpoint/2010/main" val="2812424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45"/>
          <p:cNvSpPr txBox="1">
            <a:spLocks noGrp="1"/>
          </p:cNvSpPr>
          <p:nvPr>
            <p:ph type="body" idx="1"/>
          </p:nvPr>
        </p:nvSpPr>
        <p:spPr>
          <a:xfrm>
            <a:off x="5256750" y="1335049"/>
            <a:ext cx="3887100" cy="3750883"/>
          </a:xfrm>
          <a:prstGeom prst="rect">
            <a:avLst/>
          </a:prstGeom>
        </p:spPr>
        <p:txBody>
          <a:bodyPr spcFirstLastPara="1" wrap="square" lIns="91425" tIns="91425" rIns="91425" bIns="91425" anchor="t" anchorCtr="0">
            <a:noAutofit/>
          </a:bodyPr>
          <a:lstStyle/>
          <a:p>
            <a:pPr>
              <a:lnSpc>
                <a:spcPct val="100000"/>
              </a:lnSpc>
            </a:pPr>
            <a:r>
              <a:rPr lang="zh-TW" altLang="en-US" dirty="0"/>
              <a:t>編輯題目詳細設定步驟</a:t>
            </a:r>
            <a:r>
              <a:rPr lang="en-US" altLang="zh-TW" dirty="0"/>
              <a:t>:</a:t>
            </a:r>
          </a:p>
          <a:p>
            <a:pPr marL="939800" lvl="1" indent="-342900">
              <a:lnSpc>
                <a:spcPct val="100000"/>
              </a:lnSpc>
              <a:spcBef>
                <a:spcPts val="0"/>
              </a:spcBef>
              <a:buFont typeface="+mj-lt"/>
              <a:buAutoNum type="arabicPeriod" startAt="2"/>
            </a:pPr>
            <a:r>
              <a:rPr lang="zh-TW" altLang="en-US" sz="1800" dirty="0"/>
              <a:t>設定題目座標位置</a:t>
            </a:r>
            <a:r>
              <a:rPr lang="en-US" altLang="zh-TW" sz="1800" dirty="0"/>
              <a:t>(</a:t>
            </a:r>
            <a:r>
              <a:rPr lang="zh-TW" altLang="en-US" sz="1800" dirty="0"/>
              <a:t>可透過直接點擊地圖上位置進行設定，或是選定一此題目所在群組內之</a:t>
            </a:r>
            <a:r>
              <a:rPr lang="en-US" altLang="zh-TW" sz="1800" dirty="0"/>
              <a:t>POI</a:t>
            </a:r>
            <a:r>
              <a:rPr lang="zh-TW" altLang="en-US" sz="1800" dirty="0"/>
              <a:t>，並設定一個距離，點擊                         在距離選定之</a:t>
            </a:r>
            <a:r>
              <a:rPr lang="en-US" altLang="zh-TW" sz="1800" dirty="0"/>
              <a:t>POI</a:t>
            </a:r>
            <a:r>
              <a:rPr lang="zh-TW" altLang="en-US" sz="1800" dirty="0"/>
              <a:t>設定距離的範圍內隨機設定題目座標位置</a:t>
            </a:r>
            <a:r>
              <a:rPr lang="en-US" altLang="zh-TW" sz="1800" dirty="0"/>
              <a:t>)</a:t>
            </a:r>
            <a:endParaRPr lang="en-US" altLang="zh-TW" dirty="0"/>
          </a:p>
          <a:p>
            <a:pPr>
              <a:lnSpc>
                <a:spcPct val="100000"/>
              </a:lnSpc>
            </a:pPr>
            <a:endParaRPr lang="en-US" altLang="zh-TW" dirty="0"/>
          </a:p>
          <a:p>
            <a:pPr>
              <a:lnSpc>
                <a:spcPct val="100000"/>
              </a:lnSpc>
            </a:pPr>
            <a:endParaRPr lang="en-US" altLang="zh-TW" dirty="0"/>
          </a:p>
          <a:p>
            <a:pPr>
              <a:lnSpc>
                <a:spcPct val="100000"/>
              </a:lnSpc>
            </a:pPr>
            <a:endParaRPr lang="en-US" altLang="zh-TW" dirty="0"/>
          </a:p>
          <a:p>
            <a:pPr>
              <a:lnSpc>
                <a:spcPct val="100000"/>
              </a:lnSpc>
            </a:pPr>
            <a:endParaRPr lang="en-US" altLang="zh-TW" dirty="0"/>
          </a:p>
          <a:p>
            <a:pPr>
              <a:lnSpc>
                <a:spcPct val="100000"/>
              </a:lnSpc>
            </a:pPr>
            <a:endParaRPr dirty="0"/>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lstStyle/>
          <a:p>
            <a:r>
              <a:rPr lang="zh-TW" altLang="en-US" dirty="0"/>
              <a:t>文資學堂走讀設定</a:t>
            </a:r>
          </a:p>
        </p:txBody>
      </p:sp>
      <p:pic>
        <p:nvPicPr>
          <p:cNvPr id="2" name="圖片 1">
            <a:extLst>
              <a:ext uri="{FF2B5EF4-FFF2-40B4-BE49-F238E27FC236}">
                <a16:creationId xmlns:a16="http://schemas.microsoft.com/office/drawing/2014/main" id="{69CCBABF-BF67-46BD-B786-427A71E292BC}"/>
              </a:ext>
            </a:extLst>
          </p:cNvPr>
          <p:cNvPicPr>
            <a:picLocks noChangeAspect="1"/>
          </p:cNvPicPr>
          <p:nvPr/>
        </p:nvPicPr>
        <p:blipFill>
          <a:blip r:embed="rId3"/>
          <a:stretch>
            <a:fillRect/>
          </a:stretch>
        </p:blipFill>
        <p:spPr>
          <a:xfrm>
            <a:off x="7427231" y="2827870"/>
            <a:ext cx="1584731" cy="229974"/>
          </a:xfrm>
          <a:prstGeom prst="rect">
            <a:avLst/>
          </a:prstGeom>
        </p:spPr>
      </p:pic>
      <p:pic>
        <p:nvPicPr>
          <p:cNvPr id="5" name="圖片 4">
            <a:extLst>
              <a:ext uri="{FF2B5EF4-FFF2-40B4-BE49-F238E27FC236}">
                <a16:creationId xmlns:a16="http://schemas.microsoft.com/office/drawing/2014/main" id="{6208B3BE-F250-48C2-8290-B61752707F30}"/>
              </a:ext>
            </a:extLst>
          </p:cNvPr>
          <p:cNvPicPr>
            <a:picLocks noChangeAspect="1"/>
          </p:cNvPicPr>
          <p:nvPr/>
        </p:nvPicPr>
        <p:blipFill>
          <a:blip r:embed="rId4"/>
          <a:stretch>
            <a:fillRect/>
          </a:stretch>
        </p:blipFill>
        <p:spPr>
          <a:xfrm>
            <a:off x="311700" y="1335049"/>
            <a:ext cx="3345900" cy="3169468"/>
          </a:xfrm>
          <a:prstGeom prst="rect">
            <a:avLst/>
          </a:prstGeom>
        </p:spPr>
      </p:pic>
    </p:spTree>
    <p:extLst>
      <p:ext uri="{BB962C8B-B14F-4D97-AF65-F5344CB8AC3E}">
        <p14:creationId xmlns:p14="http://schemas.microsoft.com/office/powerpoint/2010/main" val="452601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45"/>
          <p:cNvSpPr txBox="1">
            <a:spLocks noGrp="1"/>
          </p:cNvSpPr>
          <p:nvPr>
            <p:ph type="body" idx="1"/>
          </p:nvPr>
        </p:nvSpPr>
        <p:spPr>
          <a:xfrm>
            <a:off x="5073147" y="484574"/>
            <a:ext cx="3887100" cy="4538470"/>
          </a:xfrm>
          <a:prstGeom prst="rect">
            <a:avLst/>
          </a:prstGeom>
        </p:spPr>
        <p:txBody>
          <a:bodyPr spcFirstLastPara="1" wrap="square" lIns="91425" tIns="91425" rIns="91425" bIns="91425" anchor="t" anchorCtr="0">
            <a:noAutofit/>
          </a:bodyPr>
          <a:lstStyle/>
          <a:p>
            <a:pPr>
              <a:lnSpc>
                <a:spcPct val="100000"/>
              </a:lnSpc>
            </a:pPr>
            <a:r>
              <a:rPr lang="zh-TW" altLang="en-US" dirty="0"/>
              <a:t>編輯題目詳細設定步驟</a:t>
            </a:r>
            <a:r>
              <a:rPr lang="en-US" altLang="zh-TW" dirty="0"/>
              <a:t>:</a:t>
            </a:r>
          </a:p>
          <a:p>
            <a:pPr marL="939800" lvl="1" indent="-342900">
              <a:lnSpc>
                <a:spcPct val="100000"/>
              </a:lnSpc>
              <a:spcBef>
                <a:spcPts val="0"/>
              </a:spcBef>
              <a:buFont typeface="+mj-lt"/>
              <a:buAutoNum type="arabicPeriod" startAt="3"/>
            </a:pPr>
            <a:r>
              <a:rPr lang="zh-TW" altLang="en-US" sz="1800" dirty="0"/>
              <a:t>設定可答題人數</a:t>
            </a:r>
            <a:r>
              <a:rPr lang="en-US" altLang="zh-TW" sz="1800" dirty="0"/>
              <a:t>(</a:t>
            </a:r>
            <a:r>
              <a:rPr lang="zh-TW" altLang="en-US" sz="1800" dirty="0"/>
              <a:t>若設定為</a:t>
            </a:r>
            <a:r>
              <a:rPr lang="en-US" altLang="zh-TW" sz="1800" dirty="0"/>
              <a:t>3</a:t>
            </a:r>
            <a:r>
              <a:rPr lang="zh-TW" altLang="en-US" sz="1800" dirty="0"/>
              <a:t>人代表當有</a:t>
            </a:r>
            <a:r>
              <a:rPr lang="en-US" altLang="zh-TW" sz="1800" dirty="0"/>
              <a:t>3</a:t>
            </a:r>
            <a:r>
              <a:rPr lang="zh-TW" altLang="en-US" sz="1800" dirty="0"/>
              <a:t>人答對此題目，則之後此題目不可再被其他成員作答，並不再顯示在地圖上；若設定為空，則所有成員皆可搶答此題</a:t>
            </a:r>
            <a:r>
              <a:rPr lang="en-US" altLang="zh-TW" sz="1800" dirty="0"/>
              <a:t>)</a:t>
            </a:r>
          </a:p>
          <a:p>
            <a:pPr marL="939800" lvl="1" indent="-342900">
              <a:lnSpc>
                <a:spcPct val="100000"/>
              </a:lnSpc>
              <a:spcBef>
                <a:spcPts val="0"/>
              </a:spcBef>
              <a:buFont typeface="+mj-lt"/>
              <a:buAutoNum type="arabicPeriod" startAt="3"/>
            </a:pPr>
            <a:r>
              <a:rPr lang="zh-TW" altLang="en-US" sz="1800" dirty="0"/>
              <a:t>設定答題積分</a:t>
            </a:r>
            <a:r>
              <a:rPr lang="en-US" altLang="zh-TW" sz="1800" dirty="0"/>
              <a:t>(</a:t>
            </a:r>
            <a:r>
              <a:rPr lang="zh-TW" altLang="en-US" sz="1800" dirty="0"/>
              <a:t>若設定為空，則答對此題不會獲得分數</a:t>
            </a:r>
            <a:r>
              <a:rPr lang="en-US" altLang="zh-TW" sz="1800" dirty="0"/>
              <a:t>)</a:t>
            </a:r>
          </a:p>
          <a:p>
            <a:pPr marL="939800" lvl="1" indent="-342900">
              <a:lnSpc>
                <a:spcPct val="100000"/>
              </a:lnSpc>
              <a:spcBef>
                <a:spcPts val="0"/>
              </a:spcBef>
              <a:buFont typeface="+mj-lt"/>
              <a:buAutoNum type="arabicPeriod" startAt="3"/>
            </a:pPr>
            <a:r>
              <a:rPr lang="zh-TW" altLang="en-US" sz="1800" dirty="0"/>
              <a:t>設定此題目可被發現距離</a:t>
            </a:r>
            <a:r>
              <a:rPr lang="en-US" altLang="zh-TW" sz="1800" dirty="0"/>
              <a:t>(</a:t>
            </a:r>
            <a:r>
              <a:rPr lang="zh-TW" altLang="en-US" sz="1800" dirty="0"/>
              <a:t>此設定代表成員在距離此題目多少公尺時會顯示在地圖上；若設定為空，則此題目不受限制會一直出現在地圖上</a:t>
            </a:r>
            <a:r>
              <a:rPr lang="en-US" altLang="zh-TW" sz="1800" dirty="0"/>
              <a:t>)</a:t>
            </a:r>
          </a:p>
          <a:p>
            <a:pPr marL="939800" lvl="1" indent="-342900">
              <a:lnSpc>
                <a:spcPct val="100000"/>
              </a:lnSpc>
              <a:spcBef>
                <a:spcPts val="0"/>
              </a:spcBef>
              <a:buFont typeface="+mj-lt"/>
              <a:buAutoNum type="arabicPeriod" startAt="3"/>
            </a:pPr>
            <a:r>
              <a:rPr lang="zh-TW" altLang="en-US" sz="1800" dirty="0"/>
              <a:t>設定題目文字敘述</a:t>
            </a:r>
            <a:r>
              <a:rPr lang="en-US" altLang="zh-TW" sz="1800" dirty="0"/>
              <a:t>(</a:t>
            </a:r>
            <a:r>
              <a:rPr lang="zh-TW" altLang="en-US" sz="1800" dirty="0"/>
              <a:t>必填</a:t>
            </a:r>
            <a:r>
              <a:rPr lang="en-US" altLang="zh-TW" sz="1800" dirty="0"/>
              <a:t>)</a:t>
            </a:r>
          </a:p>
          <a:p>
            <a:pPr marL="939800" lvl="1" indent="-342900">
              <a:lnSpc>
                <a:spcPct val="100000"/>
              </a:lnSpc>
              <a:spcBef>
                <a:spcPts val="0"/>
              </a:spcBef>
              <a:buFont typeface="+mj-lt"/>
              <a:buAutoNum type="arabicPeriod" startAt="3"/>
            </a:pPr>
            <a:endParaRPr lang="en-US" altLang="zh-TW" dirty="0"/>
          </a:p>
          <a:p>
            <a:pPr>
              <a:lnSpc>
                <a:spcPct val="100000"/>
              </a:lnSpc>
            </a:pPr>
            <a:endParaRPr lang="en-US" altLang="zh-TW" dirty="0"/>
          </a:p>
          <a:p>
            <a:pPr>
              <a:lnSpc>
                <a:spcPct val="100000"/>
              </a:lnSpc>
            </a:pPr>
            <a:endParaRPr lang="en-US" altLang="zh-TW" dirty="0"/>
          </a:p>
          <a:p>
            <a:pPr>
              <a:lnSpc>
                <a:spcPct val="100000"/>
              </a:lnSpc>
            </a:pPr>
            <a:endParaRPr lang="en-US" altLang="zh-TW" dirty="0"/>
          </a:p>
          <a:p>
            <a:pPr>
              <a:lnSpc>
                <a:spcPct val="100000"/>
              </a:lnSpc>
            </a:pPr>
            <a:endParaRPr dirty="0"/>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lstStyle/>
          <a:p>
            <a:r>
              <a:rPr lang="zh-TW" altLang="en-US" dirty="0"/>
              <a:t>文資學堂走讀設定</a:t>
            </a:r>
          </a:p>
        </p:txBody>
      </p:sp>
      <p:pic>
        <p:nvPicPr>
          <p:cNvPr id="10242" name="Picture 2">
            <a:extLst>
              <a:ext uri="{FF2B5EF4-FFF2-40B4-BE49-F238E27FC236}">
                <a16:creationId xmlns:a16="http://schemas.microsoft.com/office/drawing/2014/main" id="{A71B8CA1-13B1-4B3F-9680-531C08E90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735" y="1335049"/>
            <a:ext cx="4692412" cy="332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493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15" name="Google Shape;314;p45">
            <a:extLst>
              <a:ext uri="{FF2B5EF4-FFF2-40B4-BE49-F238E27FC236}">
                <a16:creationId xmlns:a16="http://schemas.microsoft.com/office/drawing/2014/main" id="{BFBFE3B9-938F-4F47-A060-D89AC2D54787}"/>
              </a:ext>
            </a:extLst>
          </p:cNvPr>
          <p:cNvSpPr txBox="1">
            <a:spLocks noGrp="1"/>
          </p:cNvSpPr>
          <p:nvPr>
            <p:ph type="body" idx="1"/>
          </p:nvPr>
        </p:nvSpPr>
        <p:spPr>
          <a:xfrm>
            <a:off x="5073147" y="1180989"/>
            <a:ext cx="3887100" cy="1600172"/>
          </a:xfrm>
          <a:prstGeom prst="rect">
            <a:avLst/>
          </a:prstGeom>
        </p:spPr>
        <p:txBody>
          <a:bodyPr spcFirstLastPara="1" wrap="square" lIns="91425" tIns="91425" rIns="91425" bIns="91425" anchor="t" anchorCtr="0">
            <a:noAutofit/>
          </a:bodyPr>
          <a:lstStyle/>
          <a:p>
            <a:pPr>
              <a:lnSpc>
                <a:spcPct val="100000"/>
              </a:lnSpc>
            </a:pPr>
            <a:r>
              <a:rPr lang="zh-TW" altLang="en-US" dirty="0"/>
              <a:t>編輯題目詳細設定步驟</a:t>
            </a:r>
            <a:r>
              <a:rPr lang="en-US" altLang="zh-TW" dirty="0"/>
              <a:t>:</a:t>
            </a:r>
          </a:p>
          <a:p>
            <a:pPr marL="939800" lvl="1" indent="-342900">
              <a:lnSpc>
                <a:spcPct val="100000"/>
              </a:lnSpc>
              <a:spcBef>
                <a:spcPts val="0"/>
              </a:spcBef>
              <a:buFont typeface="+mj-lt"/>
              <a:buAutoNum type="arabicPeriod" startAt="7"/>
            </a:pPr>
            <a:r>
              <a:rPr lang="zh-TW" altLang="en-US" sz="1800" dirty="0"/>
              <a:t>單選題須依</a:t>
            </a:r>
            <a:r>
              <a:rPr lang="en-US" altLang="zh-TW" sz="1800" dirty="0"/>
              <a:t>A~D</a:t>
            </a:r>
            <a:r>
              <a:rPr lang="zh-TW" altLang="en-US" sz="1800" dirty="0"/>
              <a:t>順序至少填入兩個選項並勾選一個正確答案；是非題須勾選一個正確答案</a:t>
            </a:r>
            <a:endParaRPr lang="en-US" altLang="zh-TW" dirty="0"/>
          </a:p>
          <a:p>
            <a:pPr>
              <a:lnSpc>
                <a:spcPct val="100000"/>
              </a:lnSpc>
            </a:pPr>
            <a:endParaRPr lang="en-US" altLang="zh-TW" dirty="0"/>
          </a:p>
          <a:p>
            <a:pPr>
              <a:lnSpc>
                <a:spcPct val="100000"/>
              </a:lnSpc>
            </a:pPr>
            <a:endParaRPr lang="en-US" altLang="zh-TW" dirty="0"/>
          </a:p>
          <a:p>
            <a:pPr>
              <a:lnSpc>
                <a:spcPct val="100000"/>
              </a:lnSpc>
            </a:pPr>
            <a:endParaRPr lang="en-US" altLang="zh-TW" dirty="0"/>
          </a:p>
          <a:p>
            <a:pPr>
              <a:lnSpc>
                <a:spcPct val="100000"/>
              </a:lnSpc>
            </a:pPr>
            <a:endParaRPr dirty="0"/>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lstStyle/>
          <a:p>
            <a:r>
              <a:rPr lang="zh-TW" altLang="en-US" dirty="0"/>
              <a:t>文資學堂走讀設定</a:t>
            </a:r>
          </a:p>
        </p:txBody>
      </p:sp>
      <p:pic>
        <p:nvPicPr>
          <p:cNvPr id="9218" name="Picture 2">
            <a:extLst>
              <a:ext uri="{FF2B5EF4-FFF2-40B4-BE49-F238E27FC236}">
                <a16:creationId xmlns:a16="http://schemas.microsoft.com/office/drawing/2014/main" id="{2E401FBA-1437-4A81-AC0E-0AEBB1891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147" y="3589497"/>
            <a:ext cx="3163274" cy="1196366"/>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0AC82AF4-3355-4A8F-AC2D-1B7D50E4674F}"/>
              </a:ext>
            </a:extLst>
          </p:cNvPr>
          <p:cNvSpPr txBox="1"/>
          <p:nvPr/>
        </p:nvSpPr>
        <p:spPr>
          <a:xfrm>
            <a:off x="2195037" y="4785863"/>
            <a:ext cx="723275" cy="307777"/>
          </a:xfrm>
          <a:prstGeom prst="rect">
            <a:avLst/>
          </a:prstGeom>
          <a:noFill/>
        </p:spPr>
        <p:txBody>
          <a:bodyPr wrap="none" rtlCol="0">
            <a:spAutoFit/>
          </a:bodyPr>
          <a:lstStyle/>
          <a:p>
            <a:r>
              <a:rPr lang="zh-TW" altLang="en-US" dirty="0"/>
              <a:t>單選題</a:t>
            </a:r>
          </a:p>
        </p:txBody>
      </p:sp>
      <p:pic>
        <p:nvPicPr>
          <p:cNvPr id="9220" name="Picture 4">
            <a:extLst>
              <a:ext uri="{FF2B5EF4-FFF2-40B4-BE49-F238E27FC236}">
                <a16:creationId xmlns:a16="http://schemas.microsoft.com/office/drawing/2014/main" id="{4645E96A-CD5C-48E6-81C0-85EFBA983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42" y="1180989"/>
            <a:ext cx="4437066" cy="3450815"/>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11">
            <a:extLst>
              <a:ext uri="{FF2B5EF4-FFF2-40B4-BE49-F238E27FC236}">
                <a16:creationId xmlns:a16="http://schemas.microsoft.com/office/drawing/2014/main" id="{D79DC29C-3BE8-4F66-A159-1EFF84CCB533}"/>
              </a:ext>
            </a:extLst>
          </p:cNvPr>
          <p:cNvSpPr txBox="1"/>
          <p:nvPr/>
        </p:nvSpPr>
        <p:spPr>
          <a:xfrm>
            <a:off x="6192058" y="4785864"/>
            <a:ext cx="723275" cy="307777"/>
          </a:xfrm>
          <a:prstGeom prst="rect">
            <a:avLst/>
          </a:prstGeom>
          <a:noFill/>
        </p:spPr>
        <p:txBody>
          <a:bodyPr wrap="none" rtlCol="0">
            <a:spAutoFit/>
          </a:bodyPr>
          <a:lstStyle/>
          <a:p>
            <a:r>
              <a:rPr lang="zh-TW" altLang="en-US" dirty="0"/>
              <a:t>是非題</a:t>
            </a:r>
          </a:p>
        </p:txBody>
      </p:sp>
    </p:spTree>
    <p:extLst>
      <p:ext uri="{BB962C8B-B14F-4D97-AF65-F5344CB8AC3E}">
        <p14:creationId xmlns:p14="http://schemas.microsoft.com/office/powerpoint/2010/main" val="3855010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45"/>
          <p:cNvSpPr txBox="1">
            <a:spLocks noGrp="1"/>
          </p:cNvSpPr>
          <p:nvPr>
            <p:ph type="body" idx="1"/>
          </p:nvPr>
        </p:nvSpPr>
        <p:spPr>
          <a:xfrm>
            <a:off x="5256750" y="1335049"/>
            <a:ext cx="3887100" cy="3750883"/>
          </a:xfrm>
          <a:prstGeom prst="rect">
            <a:avLst/>
          </a:prstGeom>
        </p:spPr>
        <p:txBody>
          <a:bodyPr spcFirstLastPara="1" wrap="square" lIns="91425" tIns="91425" rIns="91425" bIns="91425" anchor="t" anchorCtr="0">
            <a:noAutofit/>
          </a:bodyPr>
          <a:lstStyle/>
          <a:p>
            <a:pPr>
              <a:lnSpc>
                <a:spcPct val="100000"/>
              </a:lnSpc>
            </a:pPr>
            <a:r>
              <a:rPr lang="zh-TW" altLang="en-US" dirty="0"/>
              <a:t>編輯題目詳細設定步驟</a:t>
            </a:r>
            <a:r>
              <a:rPr lang="en-US" altLang="zh-TW" dirty="0"/>
              <a:t>:</a:t>
            </a:r>
          </a:p>
          <a:p>
            <a:pPr marL="939800" lvl="1" indent="-342900">
              <a:lnSpc>
                <a:spcPct val="100000"/>
              </a:lnSpc>
              <a:spcBef>
                <a:spcPts val="0"/>
              </a:spcBef>
              <a:buFont typeface="+mj-lt"/>
              <a:buAutoNum type="arabicPeriod" startAt="8"/>
            </a:pPr>
            <a:r>
              <a:rPr lang="zh-TW" altLang="en-US" sz="1800" dirty="0"/>
              <a:t>可上傳一語音解說音檔，透過口說之方式補充說明無法用文字敘述題目之不足。選完欲上傳之語音解說後可以進行播放測試</a:t>
            </a:r>
            <a:endParaRPr lang="en-US" altLang="zh-TW" sz="1800" dirty="0"/>
          </a:p>
          <a:p>
            <a:pPr marL="939800" lvl="1" indent="-342900">
              <a:lnSpc>
                <a:spcPct val="100000"/>
              </a:lnSpc>
              <a:spcBef>
                <a:spcPts val="0"/>
              </a:spcBef>
              <a:buFont typeface="+mj-lt"/>
              <a:buAutoNum type="arabicPeriod" startAt="8"/>
            </a:pPr>
            <a:r>
              <a:rPr lang="zh-TW" altLang="en-US" sz="1800" dirty="0"/>
              <a:t>可上傳多個多媒體</a:t>
            </a:r>
            <a:r>
              <a:rPr lang="en-US" altLang="zh-TW" sz="1800" dirty="0"/>
              <a:t>(</a:t>
            </a:r>
            <a:r>
              <a:rPr lang="zh-TW" altLang="en-US" sz="1800" dirty="0"/>
              <a:t>照片</a:t>
            </a:r>
            <a:r>
              <a:rPr lang="en-US" altLang="zh-TW" sz="1800" dirty="0"/>
              <a:t>/</a:t>
            </a:r>
            <a:r>
              <a:rPr lang="zh-TW" altLang="en-US" sz="1800" dirty="0"/>
              <a:t>影片</a:t>
            </a:r>
            <a:r>
              <a:rPr lang="en-US" altLang="zh-TW" sz="1800" dirty="0"/>
              <a:t>/</a:t>
            </a:r>
            <a:r>
              <a:rPr lang="zh-TW" altLang="en-US" sz="1800" dirty="0"/>
              <a:t>音檔</a:t>
            </a:r>
            <a:r>
              <a:rPr lang="en-US" altLang="zh-TW" sz="1800" dirty="0"/>
              <a:t>)</a:t>
            </a:r>
            <a:r>
              <a:rPr lang="zh-TW" altLang="en-US" sz="1800" dirty="0"/>
              <a:t>檔案。選完欲上傳之檔案後可以點擊圖示對照片進行放大顯示預覽；或對影片</a:t>
            </a:r>
            <a:r>
              <a:rPr lang="en-US" altLang="zh-TW" sz="1800" dirty="0"/>
              <a:t>/</a:t>
            </a:r>
            <a:r>
              <a:rPr lang="zh-TW" altLang="en-US" sz="1800" dirty="0"/>
              <a:t>音檔進行播放測試</a:t>
            </a:r>
            <a:endParaRPr lang="en-US" altLang="zh-TW" sz="1800" dirty="0"/>
          </a:p>
          <a:p>
            <a:pPr marL="939800" lvl="1" indent="-342900">
              <a:lnSpc>
                <a:spcPct val="100000"/>
              </a:lnSpc>
              <a:spcBef>
                <a:spcPts val="0"/>
              </a:spcBef>
              <a:buFont typeface="+mj-lt"/>
              <a:buAutoNum type="arabicPeriod" startAt="8"/>
            </a:pPr>
            <a:endParaRPr lang="en-US" altLang="zh-TW" sz="1800" dirty="0"/>
          </a:p>
          <a:p>
            <a:pPr marL="939800" lvl="1" indent="-342900">
              <a:lnSpc>
                <a:spcPct val="100000"/>
              </a:lnSpc>
              <a:spcBef>
                <a:spcPts val="0"/>
              </a:spcBef>
              <a:buFont typeface="+mj-lt"/>
              <a:buAutoNum type="arabicPeriod" startAt="8"/>
            </a:pPr>
            <a:endParaRPr lang="en-US" altLang="zh-TW" dirty="0"/>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lstStyle/>
          <a:p>
            <a:r>
              <a:rPr lang="zh-TW" altLang="en-US" dirty="0"/>
              <a:t>文資學堂走讀設定</a:t>
            </a:r>
          </a:p>
        </p:txBody>
      </p:sp>
      <p:pic>
        <p:nvPicPr>
          <p:cNvPr id="8194" name="Picture 2">
            <a:extLst>
              <a:ext uri="{FF2B5EF4-FFF2-40B4-BE49-F238E27FC236}">
                <a16:creationId xmlns:a16="http://schemas.microsoft.com/office/drawing/2014/main" id="{43DB70E4-5222-4C7F-8191-75886F2311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73"/>
          <a:stretch/>
        </p:blipFill>
        <p:spPr bwMode="auto">
          <a:xfrm>
            <a:off x="2508337" y="1573902"/>
            <a:ext cx="2877946" cy="98011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A73A73A3-797C-4551-8076-93CAC6DBB0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5264"/>
          <a:stretch/>
        </p:blipFill>
        <p:spPr bwMode="auto">
          <a:xfrm>
            <a:off x="116028" y="1573902"/>
            <a:ext cx="2165378" cy="964727"/>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a:extLst>
              <a:ext uri="{FF2B5EF4-FFF2-40B4-BE49-F238E27FC236}">
                <a16:creationId xmlns:a16="http://schemas.microsoft.com/office/drawing/2014/main" id="{2F793B41-FC4A-408B-9E10-8968333F6E9E}"/>
              </a:ext>
            </a:extLst>
          </p:cNvPr>
          <p:cNvPicPr>
            <a:picLocks noChangeAspect="1"/>
          </p:cNvPicPr>
          <p:nvPr/>
        </p:nvPicPr>
        <p:blipFill>
          <a:blip r:embed="rId5"/>
          <a:stretch>
            <a:fillRect/>
          </a:stretch>
        </p:blipFill>
        <p:spPr>
          <a:xfrm>
            <a:off x="123767" y="2484565"/>
            <a:ext cx="4769139" cy="2296536"/>
          </a:xfrm>
          <a:prstGeom prst="rect">
            <a:avLst/>
          </a:prstGeom>
        </p:spPr>
      </p:pic>
    </p:spTree>
    <p:extLst>
      <p:ext uri="{BB962C8B-B14F-4D97-AF65-F5344CB8AC3E}">
        <p14:creationId xmlns:p14="http://schemas.microsoft.com/office/powerpoint/2010/main" val="427631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導覽地圖︰景線</a:t>
            </a:r>
            <a:endParaRPr/>
          </a:p>
        </p:txBody>
      </p:sp>
      <p:sp>
        <p:nvSpPr>
          <p:cNvPr id="75" name="Google Shape;75;p16"/>
          <p:cNvSpPr txBox="1">
            <a:spLocks noGrp="1"/>
          </p:cNvSpPr>
          <p:nvPr>
            <p:ph type="body" idx="1"/>
          </p:nvPr>
        </p:nvSpPr>
        <p:spPr>
          <a:xfrm>
            <a:off x="5589325" y="1152475"/>
            <a:ext cx="32430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a:t>景線的導覽畫面會呈現</a:t>
            </a:r>
            <a:endParaRPr/>
          </a:p>
          <a:p>
            <a:pPr marL="914400" lvl="1" indent="-317500" rtl="0">
              <a:spcBef>
                <a:spcPts val="0"/>
              </a:spcBef>
              <a:spcAft>
                <a:spcPts val="0"/>
              </a:spcAft>
              <a:buSzPts val="1400"/>
              <a:buChar char="○"/>
            </a:pPr>
            <a:r>
              <a:rPr lang="zh-TW"/>
              <a:t>景線的說明</a:t>
            </a:r>
            <a:endParaRPr/>
          </a:p>
          <a:p>
            <a:pPr marL="914400" lvl="1" indent="-317500" rtl="0">
              <a:spcBef>
                <a:spcPts val="0"/>
              </a:spcBef>
              <a:spcAft>
                <a:spcPts val="0"/>
              </a:spcAft>
              <a:buSzPts val="1400"/>
              <a:buChar char="○"/>
            </a:pPr>
            <a:r>
              <a:rPr lang="zh-TW"/>
              <a:t>景線內含的景點列表</a:t>
            </a:r>
            <a:endParaRPr/>
          </a:p>
          <a:p>
            <a:pPr marL="914400" lvl="1" indent="-317500" rtl="0">
              <a:spcBef>
                <a:spcPts val="0"/>
              </a:spcBef>
              <a:spcAft>
                <a:spcPts val="0"/>
              </a:spcAft>
              <a:buSzPts val="1400"/>
              <a:buChar char="○"/>
            </a:pPr>
            <a:r>
              <a:rPr lang="zh-TW"/>
              <a:t>景線內含的景點的所在位置</a:t>
            </a:r>
            <a:endParaRPr/>
          </a:p>
          <a:p>
            <a:pPr marL="914400" marR="0" lvl="0" indent="0" algn="l" rtl="0">
              <a:lnSpc>
                <a:spcPct val="115000"/>
              </a:lnSpc>
              <a:spcBef>
                <a:spcPts val="1600"/>
              </a:spcBef>
              <a:spcAft>
                <a:spcPts val="1600"/>
              </a:spcAft>
              <a:buNone/>
            </a:pPr>
            <a:endParaRPr/>
          </a:p>
        </p:txBody>
      </p:sp>
      <p:pic>
        <p:nvPicPr>
          <p:cNvPr id="76" name="Google Shape;76;p16"/>
          <p:cNvPicPr preferRelativeResize="0"/>
          <p:nvPr/>
        </p:nvPicPr>
        <p:blipFill>
          <a:blip r:embed="rId3">
            <a:alphaModFix/>
          </a:blip>
          <a:stretch>
            <a:fillRect/>
          </a:stretch>
        </p:blipFill>
        <p:spPr>
          <a:xfrm>
            <a:off x="0" y="1152475"/>
            <a:ext cx="5589326" cy="372781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45"/>
          <p:cNvSpPr txBox="1">
            <a:spLocks noGrp="1"/>
          </p:cNvSpPr>
          <p:nvPr>
            <p:ph type="body" idx="1"/>
          </p:nvPr>
        </p:nvSpPr>
        <p:spPr>
          <a:xfrm>
            <a:off x="5085563" y="1644225"/>
            <a:ext cx="3766439" cy="3304293"/>
          </a:xfrm>
          <a:prstGeom prst="rect">
            <a:avLst/>
          </a:prstGeom>
        </p:spPr>
        <p:txBody>
          <a:bodyPr spcFirstLastPara="1" vert="horz" wrap="square" lIns="68569" tIns="68569" rIns="68569" bIns="68569" rtlCol="0" anchor="t" anchorCtr="0">
            <a:noAutofit/>
          </a:bodyPr>
          <a:lstStyle/>
          <a:p>
            <a:pPr lvl="0"/>
            <a:r>
              <a:rPr lang="zh-TW" altLang="en-US" dirty="0">
                <a:latin typeface="標楷體" panose="03000509000000000000" pitchFamily="65" charset="-120"/>
                <a:ea typeface="標楷體" panose="03000509000000000000" pitchFamily="65" charset="-120"/>
              </a:rPr>
              <a:t>點</a:t>
            </a:r>
            <a:r>
              <a:rPr lang="zh-TW" altLang="zh-TW" dirty="0">
                <a:latin typeface="標楷體" panose="03000509000000000000" pitchFamily="65" charset="-120"/>
                <a:ea typeface="標楷體" panose="03000509000000000000" pitchFamily="65" charset="-120"/>
              </a:rPr>
              <a:t>擊</a:t>
            </a:r>
            <a:r>
              <a:rPr lang="zh-TW" altLang="en-US" dirty="0">
                <a:latin typeface="標楷體" panose="03000509000000000000" pitchFamily="65" charset="-120"/>
                <a:ea typeface="標楷體" panose="03000509000000000000" pitchFamily="65" charset="-120"/>
              </a:rPr>
              <a:t>      可以進入該場次的答題歷史查詢頁面查詢該場次所有的歷史答題紀錄、得分排名以及批改問答題的成績</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在該場次答題完成之後，可點擊      再次重複使用該場次的題目</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若你為活動創建者可以直接啟動遊戲，進行此場次之一局遊戲。</a:t>
            </a:r>
            <a:endParaRPr lang="en-US" altLang="zh-TW" dirty="0">
              <a:latin typeface="標楷體" panose="03000509000000000000" pitchFamily="65" charset="-120"/>
              <a:ea typeface="標楷體" panose="03000509000000000000" pitchFamily="65" charset="-120"/>
            </a:endParaRPr>
          </a:p>
          <a:p>
            <a:pPr lvl="0"/>
            <a:endParaRPr lang="en-US" altLang="zh-TW" dirty="0">
              <a:latin typeface="標楷體" panose="03000509000000000000" pitchFamily="65" charset="-120"/>
              <a:ea typeface="標楷體" panose="03000509000000000000" pitchFamily="65" charset="-120"/>
            </a:endParaRPr>
          </a:p>
          <a:p>
            <a:pPr lvl="0"/>
            <a:endParaRPr lang="en-US" altLang="zh-TW" dirty="0">
              <a:latin typeface="標楷體" panose="03000509000000000000" pitchFamily="65" charset="-120"/>
              <a:ea typeface="標楷體" panose="03000509000000000000" pitchFamily="65" charset="-120"/>
            </a:endParaRPr>
          </a:p>
          <a:p>
            <a:pPr>
              <a:lnSpc>
                <a:spcPct val="115000"/>
              </a:lnSpc>
              <a:buClr>
                <a:schemeClr val="dk2"/>
              </a:buClr>
              <a:buFont typeface="Arial"/>
              <a:buChar char="●"/>
            </a:pPr>
            <a:endParaRPr lang="en-US" altLang="zh-TW" dirty="0">
              <a:latin typeface="標楷體" panose="03000509000000000000" pitchFamily="65" charset="-120"/>
              <a:ea typeface="標楷體" panose="03000509000000000000" pitchFamily="65" charset="-120"/>
            </a:endParaRPr>
          </a:p>
          <a:p>
            <a:pPr>
              <a:lnSpc>
                <a:spcPct val="115000"/>
              </a:lnSpc>
              <a:buClr>
                <a:schemeClr val="dk2"/>
              </a:buClr>
              <a:buFont typeface="Arial"/>
              <a:buChar char="●"/>
            </a:pPr>
            <a:endParaRPr lang="en-US" dirty="0">
              <a:latin typeface="標楷體" panose="03000509000000000000" pitchFamily="65" charset="-120"/>
              <a:ea typeface="標楷體" panose="03000509000000000000" pitchFamily="65" charset="-120"/>
            </a:endParaRPr>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normAutofit fontScale="90000"/>
          </a:bodyPr>
          <a:lstStyle/>
          <a:p>
            <a:r>
              <a:rPr lang="zh-TW" altLang="en-US">
                <a:latin typeface="標楷體" panose="03000509000000000000" pitchFamily="65" charset="-120"/>
                <a:ea typeface="標楷體" panose="03000509000000000000" pitchFamily="65" charset="-120"/>
              </a:rPr>
              <a:t>文資學堂答題歷史查詢</a:t>
            </a:r>
          </a:p>
        </p:txBody>
      </p:sp>
      <p:pic>
        <p:nvPicPr>
          <p:cNvPr id="8" name="圖片 7">
            <a:extLst>
              <a:ext uri="{FF2B5EF4-FFF2-40B4-BE49-F238E27FC236}">
                <a16:creationId xmlns:a16="http://schemas.microsoft.com/office/drawing/2014/main" id="{C6555443-D585-4EFA-8D02-1BE86EDA75DF}"/>
              </a:ext>
            </a:extLst>
          </p:cNvPr>
          <p:cNvPicPr>
            <a:picLocks noChangeAspect="1"/>
          </p:cNvPicPr>
          <p:nvPr/>
        </p:nvPicPr>
        <p:blipFill>
          <a:blip r:embed="rId3"/>
          <a:stretch>
            <a:fillRect/>
          </a:stretch>
        </p:blipFill>
        <p:spPr>
          <a:xfrm>
            <a:off x="6112928" y="1788813"/>
            <a:ext cx="578225" cy="201583"/>
          </a:xfrm>
          <a:prstGeom prst="rect">
            <a:avLst/>
          </a:prstGeom>
        </p:spPr>
      </p:pic>
      <p:pic>
        <p:nvPicPr>
          <p:cNvPr id="9" name="Picture 2">
            <a:extLst>
              <a:ext uri="{FF2B5EF4-FFF2-40B4-BE49-F238E27FC236}">
                <a16:creationId xmlns:a16="http://schemas.microsoft.com/office/drawing/2014/main" id="{9B19FCC4-4E46-48BB-8094-AEE67B15A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646" y="1696047"/>
            <a:ext cx="3766439" cy="768730"/>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a:extLst>
              <a:ext uri="{FF2B5EF4-FFF2-40B4-BE49-F238E27FC236}">
                <a16:creationId xmlns:a16="http://schemas.microsoft.com/office/drawing/2014/main" id="{55086CAD-BDB8-461C-AE9E-3C96A3800FDE}"/>
              </a:ext>
            </a:extLst>
          </p:cNvPr>
          <p:cNvPicPr>
            <a:picLocks noChangeAspect="1"/>
          </p:cNvPicPr>
          <p:nvPr/>
        </p:nvPicPr>
        <p:blipFill>
          <a:blip r:embed="rId5"/>
          <a:stretch>
            <a:fillRect/>
          </a:stretch>
        </p:blipFill>
        <p:spPr>
          <a:xfrm>
            <a:off x="5879482" y="3327140"/>
            <a:ext cx="650845" cy="271185"/>
          </a:xfrm>
          <a:prstGeom prst="rect">
            <a:avLst/>
          </a:prstGeom>
        </p:spPr>
      </p:pic>
    </p:spTree>
    <p:extLst>
      <p:ext uri="{BB962C8B-B14F-4D97-AF65-F5344CB8AC3E}">
        <p14:creationId xmlns:p14="http://schemas.microsoft.com/office/powerpoint/2010/main" val="2134668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45"/>
          <p:cNvSpPr txBox="1">
            <a:spLocks noGrp="1"/>
          </p:cNvSpPr>
          <p:nvPr>
            <p:ph type="body" idx="1"/>
          </p:nvPr>
        </p:nvSpPr>
        <p:spPr>
          <a:xfrm>
            <a:off x="5296325" y="1139033"/>
            <a:ext cx="2803912" cy="2708775"/>
          </a:xfrm>
          <a:prstGeom prst="rect">
            <a:avLst/>
          </a:prstGeom>
        </p:spPr>
        <p:txBody>
          <a:bodyPr spcFirstLastPara="1" vert="horz" wrap="square" lIns="68569" tIns="68569" rIns="68569" bIns="68569" rtlCol="0" anchor="t" anchorCtr="0">
            <a:noAutofit/>
          </a:bodyPr>
          <a:lstStyle/>
          <a:p>
            <a:pPr lvl="0"/>
            <a:r>
              <a:rPr lang="zh-TW" altLang="en-US" dirty="0"/>
              <a:t>進入答題歷史查詢頁面後會依照開始時間從最新到最舊列出該場次所有進行中、批改中和已結算的走讀活動紀錄</a:t>
            </a:r>
            <a:endParaRPr lang="en-US" altLang="zh-TW" dirty="0"/>
          </a:p>
          <a:p>
            <a:pPr lvl="0"/>
            <a:endParaRPr lang="en-US" altLang="zh-TW" dirty="0"/>
          </a:p>
          <a:p>
            <a:pPr lvl="0"/>
            <a:endParaRPr lang="en-US" altLang="zh-TW" dirty="0"/>
          </a:p>
          <a:p>
            <a:pPr>
              <a:lnSpc>
                <a:spcPct val="115000"/>
              </a:lnSpc>
              <a:buClr>
                <a:schemeClr val="dk2"/>
              </a:buClr>
              <a:buFont typeface="Arial"/>
              <a:buChar char="●"/>
            </a:pPr>
            <a:endParaRPr dirty="0"/>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normAutofit fontScale="90000"/>
          </a:bodyPr>
          <a:lstStyle/>
          <a:p>
            <a:r>
              <a:rPr lang="zh-TW" altLang="en-US"/>
              <a:t>文資學堂答題歷史查詢</a:t>
            </a:r>
          </a:p>
        </p:txBody>
      </p:sp>
      <p:pic>
        <p:nvPicPr>
          <p:cNvPr id="2" name="圖片 1"/>
          <p:cNvPicPr>
            <a:picLocks noChangeAspect="1"/>
          </p:cNvPicPr>
          <p:nvPr/>
        </p:nvPicPr>
        <p:blipFill>
          <a:blip r:embed="rId3"/>
          <a:stretch>
            <a:fillRect/>
          </a:stretch>
        </p:blipFill>
        <p:spPr>
          <a:xfrm>
            <a:off x="1769296" y="1069926"/>
            <a:ext cx="2883551" cy="3536431"/>
          </a:xfrm>
          <a:prstGeom prst="rect">
            <a:avLst/>
          </a:prstGeom>
        </p:spPr>
      </p:pic>
      <p:sp>
        <p:nvSpPr>
          <p:cNvPr id="5" name="橢圓 4"/>
          <p:cNvSpPr/>
          <p:nvPr/>
        </p:nvSpPr>
        <p:spPr>
          <a:xfrm>
            <a:off x="2389310" y="1614942"/>
            <a:ext cx="949569" cy="1582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900" b="1" dirty="0">
                <a:solidFill>
                  <a:srgbClr val="FF0000"/>
                </a:solidFill>
              </a:rPr>
              <a:t>活動名稱</a:t>
            </a:r>
          </a:p>
        </p:txBody>
      </p:sp>
      <p:sp>
        <p:nvSpPr>
          <p:cNvPr id="7" name="橢圓 6"/>
          <p:cNvSpPr/>
          <p:nvPr/>
        </p:nvSpPr>
        <p:spPr>
          <a:xfrm>
            <a:off x="3143250" y="1748963"/>
            <a:ext cx="949569" cy="1582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900" b="1" dirty="0">
                <a:solidFill>
                  <a:srgbClr val="FF0000"/>
                </a:solidFill>
              </a:rPr>
              <a:t>場次名稱</a:t>
            </a:r>
          </a:p>
        </p:txBody>
      </p:sp>
      <p:sp>
        <p:nvSpPr>
          <p:cNvPr id="8" name="橢圓 7"/>
          <p:cNvSpPr/>
          <p:nvPr/>
        </p:nvSpPr>
        <p:spPr>
          <a:xfrm>
            <a:off x="2864094" y="1908054"/>
            <a:ext cx="949569" cy="1582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900" b="1" dirty="0">
                <a:solidFill>
                  <a:srgbClr val="FF0000"/>
                </a:solidFill>
              </a:rPr>
              <a:t>開始時間</a:t>
            </a:r>
          </a:p>
        </p:txBody>
      </p:sp>
      <p:sp>
        <p:nvSpPr>
          <p:cNvPr id="9" name="橢圓 8"/>
          <p:cNvSpPr/>
          <p:nvPr/>
        </p:nvSpPr>
        <p:spPr>
          <a:xfrm>
            <a:off x="2864094" y="2067976"/>
            <a:ext cx="949569" cy="1582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900" b="1" dirty="0">
                <a:solidFill>
                  <a:srgbClr val="FF0000"/>
                </a:solidFill>
              </a:rPr>
              <a:t>結束時間</a:t>
            </a:r>
          </a:p>
        </p:txBody>
      </p:sp>
      <p:sp>
        <p:nvSpPr>
          <p:cNvPr id="10" name="橢圓 9"/>
          <p:cNvSpPr/>
          <p:nvPr/>
        </p:nvSpPr>
        <p:spPr>
          <a:xfrm>
            <a:off x="2593731" y="2227898"/>
            <a:ext cx="949569" cy="1582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900" b="1" dirty="0">
                <a:solidFill>
                  <a:srgbClr val="FF0000"/>
                </a:solidFill>
              </a:rPr>
              <a:t>答題時間</a:t>
            </a:r>
          </a:p>
        </p:txBody>
      </p:sp>
      <p:sp>
        <p:nvSpPr>
          <p:cNvPr id="11" name="橢圓 10"/>
          <p:cNvSpPr/>
          <p:nvPr/>
        </p:nvSpPr>
        <p:spPr>
          <a:xfrm>
            <a:off x="2268416" y="2387819"/>
            <a:ext cx="949569" cy="1582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900" b="1" dirty="0">
                <a:solidFill>
                  <a:srgbClr val="FF0000"/>
                </a:solidFill>
              </a:rPr>
              <a:t>答題狀況</a:t>
            </a:r>
          </a:p>
        </p:txBody>
      </p:sp>
      <p:pic>
        <p:nvPicPr>
          <p:cNvPr id="6" name="圖片 5"/>
          <p:cNvPicPr>
            <a:picLocks noChangeAspect="1"/>
          </p:cNvPicPr>
          <p:nvPr/>
        </p:nvPicPr>
        <p:blipFill>
          <a:blip r:embed="rId4"/>
          <a:stretch>
            <a:fillRect/>
          </a:stretch>
        </p:blipFill>
        <p:spPr>
          <a:xfrm>
            <a:off x="1816793" y="3088845"/>
            <a:ext cx="3716903" cy="1517927"/>
          </a:xfrm>
          <a:prstGeom prst="rect">
            <a:avLst/>
          </a:prstGeom>
        </p:spPr>
      </p:pic>
      <p:cxnSp>
        <p:nvCxnSpPr>
          <p:cNvPr id="12" name="直線單箭頭接點 11">
            <a:extLst>
              <a:ext uri="{FF2B5EF4-FFF2-40B4-BE49-F238E27FC236}">
                <a16:creationId xmlns:a16="http://schemas.microsoft.com/office/drawing/2014/main" id="{193C9CDB-D368-4460-8992-7A4BA3150DF8}"/>
              </a:ext>
            </a:extLst>
          </p:cNvPr>
          <p:cNvCxnSpPr>
            <a:cxnSpLocks/>
            <a:stCxn id="14" idx="1"/>
          </p:cNvCxnSpPr>
          <p:nvPr/>
        </p:nvCxnSpPr>
        <p:spPr>
          <a:xfrm flipH="1">
            <a:off x="3675244" y="3917058"/>
            <a:ext cx="2121677" cy="32809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5796921" y="3593055"/>
            <a:ext cx="1970304" cy="1304203"/>
          </a:xfrm>
          <a:prstGeom prst="rect">
            <a:avLst/>
          </a:prstGeom>
          <a:noFill/>
        </p:spPr>
        <p:txBody>
          <a:bodyPr wrap="square" rtlCol="0">
            <a:spAutoFit/>
          </a:bodyPr>
          <a:lstStyle/>
          <a:p>
            <a:pPr marL="214313" indent="-214313">
              <a:buFont typeface="Arial" panose="020B0604020202020204" pitchFamily="34" charset="0"/>
              <a:buChar char="•"/>
            </a:pPr>
            <a:r>
              <a:rPr lang="zh-TW" altLang="en-US" sz="1575" dirty="0"/>
              <a:t>若題目中有尚未批改的問答題，則可以透過</a:t>
            </a:r>
            <a:r>
              <a:rPr lang="zh-TW" altLang="en-US" sz="1575" dirty="0">
                <a:solidFill>
                  <a:srgbClr val="FF0000"/>
                </a:solidFill>
              </a:rPr>
              <a:t>走讀批改</a:t>
            </a:r>
            <a:r>
              <a:rPr lang="zh-TW" altLang="en-US" sz="1575" dirty="0"/>
              <a:t>，來批改問答題。</a:t>
            </a:r>
          </a:p>
        </p:txBody>
      </p:sp>
    </p:spTree>
    <p:extLst>
      <p:ext uri="{BB962C8B-B14F-4D97-AF65-F5344CB8AC3E}">
        <p14:creationId xmlns:p14="http://schemas.microsoft.com/office/powerpoint/2010/main" val="2614139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45"/>
          <p:cNvSpPr txBox="1">
            <a:spLocks noGrp="1"/>
          </p:cNvSpPr>
          <p:nvPr>
            <p:ph type="body" idx="1"/>
          </p:nvPr>
        </p:nvSpPr>
        <p:spPr>
          <a:xfrm>
            <a:off x="5682264" y="1644225"/>
            <a:ext cx="2247160" cy="2708775"/>
          </a:xfrm>
          <a:prstGeom prst="rect">
            <a:avLst/>
          </a:prstGeom>
        </p:spPr>
        <p:txBody>
          <a:bodyPr spcFirstLastPara="1" vert="horz" wrap="square" lIns="68569" tIns="68569" rIns="68569" bIns="68569" rtlCol="0" anchor="t" anchorCtr="0">
            <a:noAutofit/>
          </a:bodyPr>
          <a:lstStyle/>
          <a:p>
            <a:pPr algn="just"/>
            <a:r>
              <a:rPr lang="zh-TW" altLang="en-US" dirty="0"/>
              <a:t>點</a:t>
            </a:r>
            <a:r>
              <a:rPr lang="zh-TW" altLang="zh-TW" dirty="0"/>
              <a:t>擊</a:t>
            </a:r>
            <a:r>
              <a:rPr lang="zh-TW" altLang="en-US" dirty="0"/>
              <a:t>             可批改</a:t>
            </a:r>
            <a:r>
              <a:rPr lang="en-US" altLang="zh-TW" dirty="0"/>
              <a:t>(</a:t>
            </a:r>
            <a:r>
              <a:rPr lang="zh-TW" altLang="en-US" dirty="0"/>
              <a:t>給予或修改</a:t>
            </a:r>
            <a:r>
              <a:rPr lang="en-US" altLang="zh-TW" dirty="0"/>
              <a:t>)</a:t>
            </a:r>
            <a:r>
              <a:rPr lang="zh-TW" altLang="en-US" dirty="0"/>
              <a:t>尚未結算成績之問答題分數</a:t>
            </a:r>
            <a:endParaRPr lang="en-US" altLang="zh-TW" dirty="0"/>
          </a:p>
          <a:p>
            <a:pPr lvl="0" algn="just"/>
            <a:endParaRPr lang="en-US" altLang="zh-TW" dirty="0"/>
          </a:p>
          <a:p>
            <a:pPr lvl="0" algn="just"/>
            <a:endParaRPr lang="en-US" altLang="zh-TW" dirty="0"/>
          </a:p>
          <a:p>
            <a:pPr lvl="0" algn="just"/>
            <a:endParaRPr lang="en-US" altLang="zh-TW" dirty="0"/>
          </a:p>
          <a:p>
            <a:pPr algn="just">
              <a:lnSpc>
                <a:spcPct val="115000"/>
              </a:lnSpc>
              <a:buClr>
                <a:schemeClr val="dk2"/>
              </a:buClr>
              <a:buFont typeface="Arial"/>
              <a:buChar char="●"/>
            </a:pPr>
            <a:endParaRPr dirty="0"/>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normAutofit fontScale="90000"/>
          </a:bodyPr>
          <a:lstStyle/>
          <a:p>
            <a:r>
              <a:rPr lang="zh-TW" altLang="en-US" dirty="0"/>
              <a:t>問答之批改</a:t>
            </a:r>
          </a:p>
        </p:txBody>
      </p:sp>
      <p:pic>
        <p:nvPicPr>
          <p:cNvPr id="4" name="圖片 3">
            <a:extLst>
              <a:ext uri="{FF2B5EF4-FFF2-40B4-BE49-F238E27FC236}">
                <a16:creationId xmlns:a16="http://schemas.microsoft.com/office/drawing/2014/main" id="{405D1E8F-F8DE-4152-93E1-D0CB50094BE2}"/>
              </a:ext>
            </a:extLst>
          </p:cNvPr>
          <p:cNvPicPr>
            <a:picLocks noChangeAspect="1"/>
          </p:cNvPicPr>
          <p:nvPr/>
        </p:nvPicPr>
        <p:blipFill>
          <a:blip r:embed="rId3"/>
          <a:stretch>
            <a:fillRect/>
          </a:stretch>
        </p:blipFill>
        <p:spPr>
          <a:xfrm>
            <a:off x="1376775" y="1421914"/>
            <a:ext cx="4392745" cy="3041414"/>
          </a:xfrm>
          <a:prstGeom prst="rect">
            <a:avLst/>
          </a:prstGeom>
        </p:spPr>
      </p:pic>
      <p:pic>
        <p:nvPicPr>
          <p:cNvPr id="6" name="圖片 5">
            <a:extLst>
              <a:ext uri="{FF2B5EF4-FFF2-40B4-BE49-F238E27FC236}">
                <a16:creationId xmlns:a16="http://schemas.microsoft.com/office/drawing/2014/main" id="{5BC26AEB-D8CE-4B65-9BCD-F7E4D9CF81F4}"/>
              </a:ext>
            </a:extLst>
          </p:cNvPr>
          <p:cNvPicPr>
            <a:picLocks noChangeAspect="1"/>
          </p:cNvPicPr>
          <p:nvPr/>
        </p:nvPicPr>
        <p:blipFill>
          <a:blip r:embed="rId4"/>
          <a:stretch>
            <a:fillRect/>
          </a:stretch>
        </p:blipFill>
        <p:spPr>
          <a:xfrm>
            <a:off x="6766087" y="1724159"/>
            <a:ext cx="650392" cy="270293"/>
          </a:xfrm>
          <a:prstGeom prst="rect">
            <a:avLst/>
          </a:prstGeom>
        </p:spPr>
      </p:pic>
      <p:pic>
        <p:nvPicPr>
          <p:cNvPr id="7" name="圖片 6">
            <a:extLst>
              <a:ext uri="{FF2B5EF4-FFF2-40B4-BE49-F238E27FC236}">
                <a16:creationId xmlns:a16="http://schemas.microsoft.com/office/drawing/2014/main" id="{13442C88-B3F4-44C5-88BF-E2CE6802BAFF}"/>
              </a:ext>
            </a:extLst>
          </p:cNvPr>
          <p:cNvPicPr>
            <a:picLocks noChangeAspect="1"/>
          </p:cNvPicPr>
          <p:nvPr/>
        </p:nvPicPr>
        <p:blipFill>
          <a:blip r:embed="rId5"/>
          <a:stretch>
            <a:fillRect/>
          </a:stretch>
        </p:blipFill>
        <p:spPr>
          <a:xfrm>
            <a:off x="1495783" y="1912740"/>
            <a:ext cx="2303860" cy="659011"/>
          </a:xfrm>
          <a:prstGeom prst="rect">
            <a:avLst/>
          </a:prstGeom>
        </p:spPr>
      </p:pic>
      <p:cxnSp>
        <p:nvCxnSpPr>
          <p:cNvPr id="8" name="直線單箭頭接點 7">
            <a:extLst>
              <a:ext uri="{FF2B5EF4-FFF2-40B4-BE49-F238E27FC236}">
                <a16:creationId xmlns:a16="http://schemas.microsoft.com/office/drawing/2014/main" id="{193C9CDB-D368-4460-8992-7A4BA3150DF8}"/>
              </a:ext>
            </a:extLst>
          </p:cNvPr>
          <p:cNvCxnSpPr>
            <a:cxnSpLocks/>
          </p:cNvCxnSpPr>
          <p:nvPr/>
        </p:nvCxnSpPr>
        <p:spPr>
          <a:xfrm flipH="1" flipV="1">
            <a:off x="4112388" y="4193782"/>
            <a:ext cx="157608" cy="26954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659698" y="4523763"/>
            <a:ext cx="1535186" cy="253916"/>
          </a:xfrm>
          <a:prstGeom prst="rect">
            <a:avLst/>
          </a:prstGeom>
          <a:noFill/>
        </p:spPr>
        <p:txBody>
          <a:bodyPr wrap="square" rtlCol="0">
            <a:spAutoFit/>
          </a:bodyPr>
          <a:lstStyle/>
          <a:p>
            <a:r>
              <a:rPr lang="zh-TW" altLang="en-US" sz="1050" dirty="0">
                <a:solidFill>
                  <a:srgbClr val="FF0000"/>
                </a:solidFill>
              </a:rPr>
              <a:t>此為使用者名稱</a:t>
            </a:r>
          </a:p>
        </p:txBody>
      </p:sp>
      <p:cxnSp>
        <p:nvCxnSpPr>
          <p:cNvPr id="11" name="直線單箭頭接點 10">
            <a:extLst>
              <a:ext uri="{FF2B5EF4-FFF2-40B4-BE49-F238E27FC236}">
                <a16:creationId xmlns:a16="http://schemas.microsoft.com/office/drawing/2014/main" id="{193C9CDB-D368-4460-8992-7A4BA3150DF8}"/>
              </a:ext>
            </a:extLst>
          </p:cNvPr>
          <p:cNvCxnSpPr>
            <a:cxnSpLocks/>
          </p:cNvCxnSpPr>
          <p:nvPr/>
        </p:nvCxnSpPr>
        <p:spPr>
          <a:xfrm flipH="1" flipV="1">
            <a:off x="4990174" y="4189902"/>
            <a:ext cx="286502" cy="33007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100507" y="4519979"/>
            <a:ext cx="896347" cy="253916"/>
          </a:xfrm>
          <a:prstGeom prst="rect">
            <a:avLst/>
          </a:prstGeom>
          <a:noFill/>
        </p:spPr>
        <p:txBody>
          <a:bodyPr wrap="square" rtlCol="0">
            <a:spAutoFit/>
          </a:bodyPr>
          <a:lstStyle/>
          <a:p>
            <a:r>
              <a:rPr lang="zh-TW" altLang="en-US" sz="1050" dirty="0">
                <a:solidFill>
                  <a:srgbClr val="FF0000"/>
                </a:solidFill>
              </a:rPr>
              <a:t>此為題目</a:t>
            </a:r>
          </a:p>
        </p:txBody>
      </p:sp>
    </p:spTree>
    <p:extLst>
      <p:ext uri="{BB962C8B-B14F-4D97-AF65-F5344CB8AC3E}">
        <p14:creationId xmlns:p14="http://schemas.microsoft.com/office/powerpoint/2010/main" val="2587875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5" name="圖片 4">
            <a:extLst>
              <a:ext uri="{FF2B5EF4-FFF2-40B4-BE49-F238E27FC236}">
                <a16:creationId xmlns:a16="http://schemas.microsoft.com/office/drawing/2014/main" id="{A57135AA-E719-4DBB-BC5D-252AA6C2B798}"/>
              </a:ext>
            </a:extLst>
          </p:cNvPr>
          <p:cNvPicPr>
            <a:picLocks noChangeAspect="1"/>
          </p:cNvPicPr>
          <p:nvPr/>
        </p:nvPicPr>
        <p:blipFill>
          <a:blip r:embed="rId3"/>
          <a:stretch>
            <a:fillRect/>
          </a:stretch>
        </p:blipFill>
        <p:spPr>
          <a:xfrm>
            <a:off x="1321845" y="1406232"/>
            <a:ext cx="4609874" cy="2842203"/>
          </a:xfrm>
          <a:prstGeom prst="rect">
            <a:avLst/>
          </a:prstGeom>
        </p:spPr>
      </p:pic>
      <p:sp>
        <p:nvSpPr>
          <p:cNvPr id="314" name="Google Shape;314;p45"/>
          <p:cNvSpPr txBox="1">
            <a:spLocks noGrp="1"/>
          </p:cNvSpPr>
          <p:nvPr>
            <p:ph type="body" idx="1"/>
          </p:nvPr>
        </p:nvSpPr>
        <p:spPr>
          <a:xfrm>
            <a:off x="5682264" y="1644225"/>
            <a:ext cx="2247160" cy="2708775"/>
          </a:xfrm>
          <a:prstGeom prst="rect">
            <a:avLst/>
          </a:prstGeom>
        </p:spPr>
        <p:txBody>
          <a:bodyPr spcFirstLastPara="1" vert="horz" wrap="square" lIns="68569" tIns="68569" rIns="68569" bIns="68569" rtlCol="0" anchor="t" anchorCtr="0">
            <a:noAutofit/>
          </a:bodyPr>
          <a:lstStyle/>
          <a:p>
            <a:pPr algn="just"/>
            <a:r>
              <a:rPr lang="zh-TW" altLang="en-US"/>
              <a:t>點</a:t>
            </a:r>
            <a:r>
              <a:rPr lang="zh-TW" altLang="zh-TW"/>
              <a:t>擊</a:t>
            </a:r>
            <a:r>
              <a:rPr lang="zh-TW" altLang="en-US"/>
              <a:t>             可查詢參與該走讀活動成員詳細答題資訊</a:t>
            </a:r>
            <a:r>
              <a:rPr lang="en-US" altLang="zh-TW"/>
              <a:t>(</a:t>
            </a:r>
            <a:r>
              <a:rPr lang="zh-TW" altLang="en-US"/>
              <a:t>包含答題者帳號、正確性、回答時間、題型、題目、正確答案以及答題回答的答案</a:t>
            </a:r>
            <a:r>
              <a:rPr lang="en-US" altLang="zh-TW"/>
              <a:t>)</a:t>
            </a:r>
          </a:p>
          <a:p>
            <a:pPr lvl="0" algn="just"/>
            <a:endParaRPr lang="en-US" altLang="zh-TW"/>
          </a:p>
          <a:p>
            <a:pPr lvl="0" algn="just"/>
            <a:endParaRPr lang="en-US" altLang="zh-TW"/>
          </a:p>
          <a:p>
            <a:pPr lvl="0" algn="just"/>
            <a:endParaRPr lang="en-US" altLang="zh-TW"/>
          </a:p>
          <a:p>
            <a:pPr algn="just">
              <a:lnSpc>
                <a:spcPct val="115000"/>
              </a:lnSpc>
              <a:buClr>
                <a:schemeClr val="dk2"/>
              </a:buClr>
              <a:buFont typeface="Arial"/>
              <a:buChar char="●"/>
            </a:pPr>
            <a:endParaRPr/>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normAutofit fontScale="90000"/>
          </a:bodyPr>
          <a:lstStyle/>
          <a:p>
            <a:r>
              <a:rPr lang="zh-TW" altLang="en-US" dirty="0"/>
              <a:t>文資學堂答題紀錄</a:t>
            </a:r>
          </a:p>
        </p:txBody>
      </p:sp>
      <p:pic>
        <p:nvPicPr>
          <p:cNvPr id="2" name="圖片 1">
            <a:extLst>
              <a:ext uri="{FF2B5EF4-FFF2-40B4-BE49-F238E27FC236}">
                <a16:creationId xmlns:a16="http://schemas.microsoft.com/office/drawing/2014/main" id="{5B344EB8-DAA5-48A8-B1A8-B6F7F5434879}"/>
              </a:ext>
            </a:extLst>
          </p:cNvPr>
          <p:cNvPicPr>
            <a:picLocks noChangeAspect="1"/>
          </p:cNvPicPr>
          <p:nvPr/>
        </p:nvPicPr>
        <p:blipFill>
          <a:blip r:embed="rId4"/>
          <a:stretch>
            <a:fillRect/>
          </a:stretch>
        </p:blipFill>
        <p:spPr>
          <a:xfrm>
            <a:off x="6805844" y="1750243"/>
            <a:ext cx="611756" cy="258820"/>
          </a:xfrm>
          <a:prstGeom prst="rect">
            <a:avLst/>
          </a:prstGeom>
        </p:spPr>
      </p:pic>
    </p:spTree>
    <p:extLst>
      <p:ext uri="{BB962C8B-B14F-4D97-AF65-F5344CB8AC3E}">
        <p14:creationId xmlns:p14="http://schemas.microsoft.com/office/powerpoint/2010/main" val="3973727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45"/>
          <p:cNvSpPr txBox="1">
            <a:spLocks noGrp="1"/>
          </p:cNvSpPr>
          <p:nvPr>
            <p:ph type="body" idx="1"/>
          </p:nvPr>
        </p:nvSpPr>
        <p:spPr>
          <a:xfrm>
            <a:off x="1463813" y="3621754"/>
            <a:ext cx="2247160" cy="554987"/>
          </a:xfrm>
          <a:prstGeom prst="rect">
            <a:avLst/>
          </a:prstGeom>
        </p:spPr>
        <p:txBody>
          <a:bodyPr spcFirstLastPara="1" vert="horz" wrap="square" lIns="68569" tIns="68569" rIns="68569" bIns="68569" rtlCol="0" anchor="t" anchorCtr="0">
            <a:noAutofit/>
          </a:bodyPr>
          <a:lstStyle/>
          <a:p>
            <a:pPr algn="just"/>
            <a:r>
              <a:rPr lang="zh-TW" altLang="en-US" dirty="0">
                <a:solidFill>
                  <a:srgbClr val="FF0000"/>
                </a:solidFill>
              </a:rPr>
              <a:t>點</a:t>
            </a:r>
            <a:r>
              <a:rPr lang="zh-TW" altLang="zh-TW" dirty="0">
                <a:solidFill>
                  <a:srgbClr val="FF0000"/>
                </a:solidFill>
              </a:rPr>
              <a:t>擊</a:t>
            </a:r>
            <a:r>
              <a:rPr lang="zh-TW" altLang="en-US" dirty="0">
                <a:solidFill>
                  <a:srgbClr val="FF0000"/>
                </a:solidFill>
              </a:rPr>
              <a:t>             可查看當前得分排名</a:t>
            </a:r>
            <a:endParaRPr lang="en-US" altLang="zh-TW" dirty="0">
              <a:solidFill>
                <a:srgbClr val="FF0000"/>
              </a:solidFill>
            </a:endParaRPr>
          </a:p>
          <a:p>
            <a:pPr lvl="0" algn="just"/>
            <a:endParaRPr lang="en-US" altLang="zh-TW" dirty="0">
              <a:solidFill>
                <a:srgbClr val="FF0000"/>
              </a:solidFill>
            </a:endParaRPr>
          </a:p>
          <a:p>
            <a:pPr lvl="0" algn="just"/>
            <a:endParaRPr lang="en-US" altLang="zh-TW" dirty="0">
              <a:solidFill>
                <a:srgbClr val="FF0000"/>
              </a:solidFill>
            </a:endParaRPr>
          </a:p>
          <a:p>
            <a:pPr algn="just">
              <a:lnSpc>
                <a:spcPct val="115000"/>
              </a:lnSpc>
              <a:buClr>
                <a:schemeClr val="dk2"/>
              </a:buClr>
              <a:buFont typeface="Arial"/>
              <a:buChar char="●"/>
            </a:pPr>
            <a:endParaRPr dirty="0">
              <a:solidFill>
                <a:srgbClr val="FF0000"/>
              </a:solidFill>
            </a:endParaRPr>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normAutofit fontScale="90000"/>
          </a:bodyPr>
          <a:lstStyle/>
          <a:p>
            <a:r>
              <a:rPr lang="zh-TW" altLang="en-US" dirty="0"/>
              <a:t>文資學堂答題得分排名 及 </a:t>
            </a:r>
            <a:r>
              <a:rPr lang="en-US" altLang="zh-TW" dirty="0"/>
              <a:t>QR Code</a:t>
            </a:r>
            <a:endParaRPr lang="zh-TW" altLang="en-US" dirty="0"/>
          </a:p>
        </p:txBody>
      </p:sp>
      <p:pic>
        <p:nvPicPr>
          <p:cNvPr id="2" name="圖片 1">
            <a:extLst>
              <a:ext uri="{FF2B5EF4-FFF2-40B4-BE49-F238E27FC236}">
                <a16:creationId xmlns:a16="http://schemas.microsoft.com/office/drawing/2014/main" id="{B82504E7-E1C0-4C08-9D23-FDCE99CB58CE}"/>
              </a:ext>
            </a:extLst>
          </p:cNvPr>
          <p:cNvPicPr>
            <a:picLocks noChangeAspect="1"/>
          </p:cNvPicPr>
          <p:nvPr/>
        </p:nvPicPr>
        <p:blipFill>
          <a:blip r:embed="rId4"/>
          <a:stretch>
            <a:fillRect/>
          </a:stretch>
        </p:blipFill>
        <p:spPr>
          <a:xfrm>
            <a:off x="1376775" y="1406233"/>
            <a:ext cx="6220421" cy="1827014"/>
          </a:xfrm>
          <a:prstGeom prst="rect">
            <a:avLst/>
          </a:prstGeom>
        </p:spPr>
      </p:pic>
      <p:pic>
        <p:nvPicPr>
          <p:cNvPr id="5" name="圖片 4">
            <a:extLst>
              <a:ext uri="{FF2B5EF4-FFF2-40B4-BE49-F238E27FC236}">
                <a16:creationId xmlns:a16="http://schemas.microsoft.com/office/drawing/2014/main" id="{0EF65216-35B8-4B42-8900-54DA728E567A}"/>
              </a:ext>
            </a:extLst>
          </p:cNvPr>
          <p:cNvPicPr>
            <a:picLocks noChangeAspect="1"/>
          </p:cNvPicPr>
          <p:nvPr/>
        </p:nvPicPr>
        <p:blipFill>
          <a:blip r:embed="rId5"/>
          <a:stretch>
            <a:fillRect/>
          </a:stretch>
        </p:blipFill>
        <p:spPr>
          <a:xfrm>
            <a:off x="2587393" y="3696549"/>
            <a:ext cx="740359" cy="271777"/>
          </a:xfrm>
          <a:prstGeom prst="rect">
            <a:avLst/>
          </a:prstGeom>
        </p:spPr>
      </p:pic>
      <p:graphicFrame>
        <p:nvGraphicFramePr>
          <p:cNvPr id="4" name="物件 3"/>
          <p:cNvGraphicFramePr>
            <a:graphicFrameLocks noChangeAspect="1"/>
          </p:cNvGraphicFramePr>
          <p:nvPr/>
        </p:nvGraphicFramePr>
        <p:xfrm>
          <a:off x="3026002" y="2436622"/>
          <a:ext cx="1898336" cy="229538"/>
        </p:xfrm>
        <a:graphic>
          <a:graphicData uri="http://schemas.openxmlformats.org/presentationml/2006/ole">
            <mc:AlternateContent xmlns:mc="http://schemas.openxmlformats.org/markup-compatibility/2006">
              <mc:Choice xmlns:v="urn:schemas-microsoft-com:vml" Requires="v">
                <p:oleObj spid="_x0000_s1060" name="點陣圖影像" r:id="rId6" imgW="2914560" imgH="352440" progId="Paint.Picture">
                  <p:embed/>
                </p:oleObj>
              </mc:Choice>
              <mc:Fallback>
                <p:oleObj name="點陣圖影像" r:id="rId6" imgW="2914560" imgH="352440" progId="Paint.Picture">
                  <p:embed/>
                  <p:pic>
                    <p:nvPicPr>
                      <p:cNvPr id="4" name="物件 3"/>
                      <p:cNvPicPr/>
                      <p:nvPr/>
                    </p:nvPicPr>
                    <p:blipFill>
                      <a:blip r:embed="rId7"/>
                      <a:stretch>
                        <a:fillRect/>
                      </a:stretch>
                    </p:blipFill>
                    <p:spPr>
                      <a:xfrm>
                        <a:off x="3026002" y="2436622"/>
                        <a:ext cx="1898336" cy="229538"/>
                      </a:xfrm>
                      <a:prstGeom prst="rect">
                        <a:avLst/>
                      </a:prstGeom>
                    </p:spPr>
                  </p:pic>
                </p:oleObj>
              </mc:Fallback>
            </mc:AlternateContent>
          </a:graphicData>
        </a:graphic>
      </p:graphicFrame>
      <p:cxnSp>
        <p:nvCxnSpPr>
          <p:cNvPr id="7" name="直線單箭頭接點 6">
            <a:extLst>
              <a:ext uri="{FF2B5EF4-FFF2-40B4-BE49-F238E27FC236}">
                <a16:creationId xmlns:a16="http://schemas.microsoft.com/office/drawing/2014/main" id="{193C9CDB-D368-4460-8992-7A4BA3150DF8}"/>
              </a:ext>
            </a:extLst>
          </p:cNvPr>
          <p:cNvCxnSpPr>
            <a:cxnSpLocks/>
            <a:stCxn id="314" idx="0"/>
          </p:cNvCxnSpPr>
          <p:nvPr/>
        </p:nvCxnSpPr>
        <p:spPr>
          <a:xfrm flipH="1" flipV="1">
            <a:off x="2248800" y="2666160"/>
            <a:ext cx="338593" cy="95559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圖片 7"/>
          <p:cNvPicPr>
            <a:picLocks noChangeAspect="1"/>
          </p:cNvPicPr>
          <p:nvPr/>
        </p:nvPicPr>
        <p:blipFill>
          <a:blip r:embed="rId8"/>
          <a:stretch>
            <a:fillRect/>
          </a:stretch>
        </p:blipFill>
        <p:spPr>
          <a:xfrm>
            <a:off x="5807285" y="3233246"/>
            <a:ext cx="1382080" cy="1676304"/>
          </a:xfrm>
          <a:prstGeom prst="rect">
            <a:avLst/>
          </a:prstGeom>
        </p:spPr>
      </p:pic>
      <p:cxnSp>
        <p:nvCxnSpPr>
          <p:cNvPr id="10" name="直線單箭頭接點 9">
            <a:extLst>
              <a:ext uri="{FF2B5EF4-FFF2-40B4-BE49-F238E27FC236}">
                <a16:creationId xmlns:a16="http://schemas.microsoft.com/office/drawing/2014/main" id="{193C9CDB-D368-4460-8992-7A4BA3150DF8}"/>
              </a:ext>
            </a:extLst>
          </p:cNvPr>
          <p:cNvCxnSpPr>
            <a:cxnSpLocks/>
          </p:cNvCxnSpPr>
          <p:nvPr/>
        </p:nvCxnSpPr>
        <p:spPr>
          <a:xfrm>
            <a:off x="4077606" y="2684057"/>
            <a:ext cx="1372093" cy="80409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180793" y="3662537"/>
            <a:ext cx="1645367" cy="415498"/>
          </a:xfrm>
          <a:prstGeom prst="rect">
            <a:avLst/>
          </a:prstGeom>
          <a:noFill/>
        </p:spPr>
        <p:txBody>
          <a:bodyPr wrap="square" rtlCol="0">
            <a:spAutoFit/>
          </a:bodyPr>
          <a:lstStyle/>
          <a:p>
            <a:r>
              <a:rPr lang="zh-TW" altLang="en-US" sz="1050" dirty="0">
                <a:solidFill>
                  <a:srgbClr val="FF0000"/>
                </a:solidFill>
              </a:rPr>
              <a:t>學生可透過此</a:t>
            </a:r>
            <a:r>
              <a:rPr lang="en-US" altLang="zh-TW" sz="1050" dirty="0">
                <a:solidFill>
                  <a:srgbClr val="FF0000"/>
                </a:solidFill>
              </a:rPr>
              <a:t>QR Code </a:t>
            </a:r>
            <a:r>
              <a:rPr lang="zh-TW" altLang="en-US" sz="1050" dirty="0">
                <a:solidFill>
                  <a:srgbClr val="FF0000"/>
                </a:solidFill>
              </a:rPr>
              <a:t>查看自己成績</a:t>
            </a:r>
          </a:p>
        </p:txBody>
      </p:sp>
      <p:cxnSp>
        <p:nvCxnSpPr>
          <p:cNvPr id="14" name="直線單箭頭接點 13">
            <a:extLst>
              <a:ext uri="{FF2B5EF4-FFF2-40B4-BE49-F238E27FC236}">
                <a16:creationId xmlns:a16="http://schemas.microsoft.com/office/drawing/2014/main" id="{193C9CDB-D368-4460-8992-7A4BA3150DF8}"/>
              </a:ext>
            </a:extLst>
          </p:cNvPr>
          <p:cNvCxnSpPr>
            <a:cxnSpLocks/>
          </p:cNvCxnSpPr>
          <p:nvPr/>
        </p:nvCxnSpPr>
        <p:spPr>
          <a:xfrm flipV="1">
            <a:off x="4707828" y="2054094"/>
            <a:ext cx="278190" cy="36803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572000" y="1508086"/>
            <a:ext cx="1755396" cy="415498"/>
          </a:xfrm>
          <a:prstGeom prst="rect">
            <a:avLst/>
          </a:prstGeom>
          <a:noFill/>
        </p:spPr>
        <p:txBody>
          <a:bodyPr wrap="square" rtlCol="0">
            <a:spAutoFit/>
          </a:bodyPr>
          <a:lstStyle/>
          <a:p>
            <a:r>
              <a:rPr lang="zh-TW" altLang="en-US" sz="1050" dirty="0">
                <a:solidFill>
                  <a:srgbClr val="FF0000"/>
                </a:solidFill>
              </a:rPr>
              <a:t>點擊後，系統會依造排名自動分配獎品</a:t>
            </a:r>
          </a:p>
        </p:txBody>
      </p:sp>
    </p:spTree>
    <p:extLst>
      <p:ext uri="{BB962C8B-B14F-4D97-AF65-F5344CB8AC3E}">
        <p14:creationId xmlns:p14="http://schemas.microsoft.com/office/powerpoint/2010/main" val="3392589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45"/>
          <p:cNvSpPr txBox="1">
            <a:spLocks noGrp="1"/>
          </p:cNvSpPr>
          <p:nvPr>
            <p:ph type="body" idx="1"/>
          </p:nvPr>
        </p:nvSpPr>
        <p:spPr>
          <a:xfrm>
            <a:off x="5256750" y="1335050"/>
            <a:ext cx="3887100" cy="3611700"/>
          </a:xfrm>
          <a:prstGeom prst="rect">
            <a:avLst/>
          </a:prstGeom>
        </p:spPr>
        <p:txBody>
          <a:bodyPr spcFirstLastPara="1" wrap="square" lIns="91425" tIns="91425" rIns="91425" bIns="91425" anchor="t" anchorCtr="0">
            <a:noAutofit/>
          </a:bodyPr>
          <a:lstStyle/>
          <a:p>
            <a:pPr lvl="0"/>
            <a:r>
              <a:rPr lang="zh-TW" altLang="en-US" dirty="0"/>
              <a:t>點</a:t>
            </a:r>
            <a:r>
              <a:rPr lang="zh-TW" altLang="zh-TW" dirty="0"/>
              <a:t>擊</a:t>
            </a:r>
            <a:r>
              <a:rPr lang="zh-TW" altLang="en-US" dirty="0"/>
              <a:t>             可以將該走讀活動所有資訊匯出成檔案</a:t>
            </a:r>
            <a:endParaRPr lang="en-US" altLang="zh-TW" dirty="0"/>
          </a:p>
          <a:p>
            <a:pPr lvl="0"/>
            <a:endParaRPr lang="en-US" altLang="zh-TW" dirty="0"/>
          </a:p>
          <a:p>
            <a:pPr marL="457200" marR="0" lvl="0" indent="-342900" algn="l" rtl="0">
              <a:lnSpc>
                <a:spcPct val="115000"/>
              </a:lnSpc>
              <a:spcBef>
                <a:spcPts val="0"/>
              </a:spcBef>
              <a:spcAft>
                <a:spcPts val="0"/>
              </a:spcAft>
              <a:buClr>
                <a:schemeClr val="dk2"/>
              </a:buClr>
              <a:buSzPts val="1800"/>
              <a:buFont typeface="Arial"/>
              <a:buChar char="●"/>
            </a:pPr>
            <a:endParaRPr dirty="0"/>
          </a:p>
        </p:txBody>
      </p:sp>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lstStyle/>
          <a:p>
            <a:r>
              <a:rPr lang="zh-TW" altLang="en-US" dirty="0"/>
              <a:t>文資學堂答題歷史查詢</a:t>
            </a:r>
          </a:p>
        </p:txBody>
      </p:sp>
      <p:pic>
        <p:nvPicPr>
          <p:cNvPr id="4" name="圖片 3">
            <a:extLst>
              <a:ext uri="{FF2B5EF4-FFF2-40B4-BE49-F238E27FC236}">
                <a16:creationId xmlns:a16="http://schemas.microsoft.com/office/drawing/2014/main" id="{AAC9E5A8-4F68-4E93-8796-5554C8B1A994}"/>
              </a:ext>
            </a:extLst>
          </p:cNvPr>
          <p:cNvPicPr>
            <a:picLocks noChangeAspect="1"/>
          </p:cNvPicPr>
          <p:nvPr/>
        </p:nvPicPr>
        <p:blipFill>
          <a:blip r:embed="rId3"/>
          <a:stretch>
            <a:fillRect/>
          </a:stretch>
        </p:blipFill>
        <p:spPr>
          <a:xfrm>
            <a:off x="153512" y="2751453"/>
            <a:ext cx="8836976" cy="2159811"/>
          </a:xfrm>
          <a:prstGeom prst="rect">
            <a:avLst/>
          </a:prstGeom>
        </p:spPr>
      </p:pic>
      <p:pic>
        <p:nvPicPr>
          <p:cNvPr id="5" name="圖片 4">
            <a:extLst>
              <a:ext uri="{FF2B5EF4-FFF2-40B4-BE49-F238E27FC236}">
                <a16:creationId xmlns:a16="http://schemas.microsoft.com/office/drawing/2014/main" id="{9990AB66-3B2C-47B3-AE3C-158EB848F5CA}"/>
              </a:ext>
            </a:extLst>
          </p:cNvPr>
          <p:cNvPicPr>
            <a:picLocks noChangeAspect="1"/>
          </p:cNvPicPr>
          <p:nvPr/>
        </p:nvPicPr>
        <p:blipFill>
          <a:blip r:embed="rId4"/>
          <a:stretch>
            <a:fillRect/>
          </a:stretch>
        </p:blipFill>
        <p:spPr>
          <a:xfrm>
            <a:off x="6280243" y="1439178"/>
            <a:ext cx="788003" cy="262668"/>
          </a:xfrm>
          <a:prstGeom prst="rect">
            <a:avLst/>
          </a:prstGeom>
        </p:spPr>
      </p:pic>
    </p:spTree>
    <p:extLst>
      <p:ext uri="{BB962C8B-B14F-4D97-AF65-F5344CB8AC3E}">
        <p14:creationId xmlns:p14="http://schemas.microsoft.com/office/powerpoint/2010/main" val="240728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 name="標題 2">
            <a:extLst>
              <a:ext uri="{FF2B5EF4-FFF2-40B4-BE49-F238E27FC236}">
                <a16:creationId xmlns:a16="http://schemas.microsoft.com/office/drawing/2014/main" id="{E70B2B4B-2B36-4DD7-A458-B735E1C7DA96}"/>
              </a:ext>
            </a:extLst>
          </p:cNvPr>
          <p:cNvSpPr>
            <a:spLocks noGrp="1"/>
          </p:cNvSpPr>
          <p:nvPr>
            <p:ph type="title"/>
          </p:nvPr>
        </p:nvSpPr>
        <p:spPr/>
        <p:txBody>
          <a:bodyPr/>
          <a:lstStyle/>
          <a:p>
            <a:r>
              <a:rPr lang="zh-TW" altLang="en-US"/>
              <a:t>統計表</a:t>
            </a:r>
            <a:endParaRPr lang="zh-TW" altLang="en-US" dirty="0"/>
          </a:p>
        </p:txBody>
      </p:sp>
      <p:sp>
        <p:nvSpPr>
          <p:cNvPr id="7" name="Google Shape;314;p45">
            <a:extLst>
              <a:ext uri="{FF2B5EF4-FFF2-40B4-BE49-F238E27FC236}">
                <a16:creationId xmlns:a16="http://schemas.microsoft.com/office/drawing/2014/main" id="{FE3F4CC7-B759-4142-95BF-7C2829A95EEC}"/>
              </a:ext>
            </a:extLst>
          </p:cNvPr>
          <p:cNvSpPr txBox="1">
            <a:spLocks noGrp="1"/>
          </p:cNvSpPr>
          <p:nvPr>
            <p:ph type="body" idx="1"/>
          </p:nvPr>
        </p:nvSpPr>
        <p:spPr>
          <a:xfrm>
            <a:off x="280205" y="969033"/>
            <a:ext cx="3887100" cy="3611700"/>
          </a:xfrm>
          <a:prstGeom prst="rect">
            <a:avLst/>
          </a:prstGeom>
        </p:spPr>
        <p:txBody>
          <a:bodyPr spcFirstLastPara="1" wrap="square" lIns="91425" tIns="91425" rIns="91425" bIns="91425" anchor="t" anchorCtr="0">
            <a:noAutofit/>
          </a:bodyPr>
          <a:lstStyle/>
          <a:p>
            <a:pPr lvl="0">
              <a:lnSpc>
                <a:spcPct val="114999"/>
              </a:lnSpc>
            </a:pPr>
            <a:r>
              <a:rPr lang="zh-TW" altLang="en-US"/>
              <a:t>可以查看現存資料的數量</a:t>
            </a:r>
            <a:endParaRPr lang="zh-TW" altLang="en-US" dirty="0"/>
          </a:p>
          <a:p>
            <a:pPr lvl="0"/>
            <a:endParaRPr lang="en-US" altLang="zh-TW" dirty="0"/>
          </a:p>
          <a:p>
            <a:pPr marL="457200" marR="0" lvl="0" indent="-342900" algn="l" rtl="0">
              <a:lnSpc>
                <a:spcPct val="115000"/>
              </a:lnSpc>
              <a:spcBef>
                <a:spcPts val="0"/>
              </a:spcBef>
              <a:spcAft>
                <a:spcPts val="0"/>
              </a:spcAft>
              <a:buClr>
                <a:schemeClr val="dk2"/>
              </a:buClr>
              <a:buSzPts val="1800"/>
              <a:buFont typeface="Arial"/>
              <a:buChar char="●"/>
            </a:pPr>
            <a:endParaRPr dirty="0"/>
          </a:p>
        </p:txBody>
      </p:sp>
      <p:pic>
        <p:nvPicPr>
          <p:cNvPr id="9" name="圖片 9" descr="一張含有 桌 的圖片&#10;&#10;自動產生的描述">
            <a:extLst>
              <a:ext uri="{FF2B5EF4-FFF2-40B4-BE49-F238E27FC236}">
                <a16:creationId xmlns:a16="http://schemas.microsoft.com/office/drawing/2014/main" id="{5DC1DE32-9EFC-4B8B-A369-ECBB8DF7FA35}"/>
              </a:ext>
            </a:extLst>
          </p:cNvPr>
          <p:cNvPicPr>
            <a:picLocks noChangeAspect="1"/>
          </p:cNvPicPr>
          <p:nvPr/>
        </p:nvPicPr>
        <p:blipFill>
          <a:blip r:embed="rId3"/>
          <a:stretch>
            <a:fillRect/>
          </a:stretch>
        </p:blipFill>
        <p:spPr>
          <a:xfrm>
            <a:off x="3450833" y="1069208"/>
            <a:ext cx="5542907" cy="3801330"/>
          </a:xfrm>
          <a:prstGeom prst="rect">
            <a:avLst/>
          </a:prstGeom>
        </p:spPr>
      </p:pic>
      <p:pic>
        <p:nvPicPr>
          <p:cNvPr id="10" name="圖片 10">
            <a:extLst>
              <a:ext uri="{FF2B5EF4-FFF2-40B4-BE49-F238E27FC236}">
                <a16:creationId xmlns:a16="http://schemas.microsoft.com/office/drawing/2014/main" id="{979F7963-9E5C-4D49-9B29-6846E634C59E}"/>
              </a:ext>
            </a:extLst>
          </p:cNvPr>
          <p:cNvPicPr>
            <a:picLocks noChangeAspect="1"/>
          </p:cNvPicPr>
          <p:nvPr/>
        </p:nvPicPr>
        <p:blipFill>
          <a:blip r:embed="rId4"/>
          <a:stretch>
            <a:fillRect/>
          </a:stretch>
        </p:blipFill>
        <p:spPr>
          <a:xfrm>
            <a:off x="1142973" y="1471129"/>
            <a:ext cx="1547601" cy="3562565"/>
          </a:xfrm>
          <a:prstGeom prst="rect">
            <a:avLst/>
          </a:prstGeom>
        </p:spPr>
      </p:pic>
      <p:sp>
        <p:nvSpPr>
          <p:cNvPr id="11" name="圓角矩形 7">
            <a:extLst>
              <a:ext uri="{FF2B5EF4-FFF2-40B4-BE49-F238E27FC236}">
                <a16:creationId xmlns:a16="http://schemas.microsoft.com/office/drawing/2014/main" id="{125D847A-ACFF-45A3-8984-768249C66593}"/>
              </a:ext>
            </a:extLst>
          </p:cNvPr>
          <p:cNvSpPr/>
          <p:nvPr/>
        </p:nvSpPr>
        <p:spPr>
          <a:xfrm>
            <a:off x="1177442" y="3654526"/>
            <a:ext cx="1449434" cy="2147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4186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導覽地圖︰景線</a:t>
            </a:r>
            <a:endParaRPr/>
          </a:p>
        </p:txBody>
      </p:sp>
      <p:sp>
        <p:nvSpPr>
          <p:cNvPr id="82" name="Google Shape;82;p17"/>
          <p:cNvSpPr txBox="1">
            <a:spLocks noGrp="1"/>
          </p:cNvSpPr>
          <p:nvPr>
            <p:ph type="body" idx="1"/>
          </p:nvPr>
        </p:nvSpPr>
        <p:spPr>
          <a:xfrm>
            <a:off x="5589325" y="1152475"/>
            <a:ext cx="32430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a:t>景線的導覽畫面會呈現</a:t>
            </a:r>
            <a:endParaRPr/>
          </a:p>
          <a:p>
            <a:pPr marL="914400" lvl="1" indent="-317500" rtl="0">
              <a:spcBef>
                <a:spcPts val="0"/>
              </a:spcBef>
              <a:spcAft>
                <a:spcPts val="0"/>
              </a:spcAft>
              <a:buSzPts val="1400"/>
              <a:buChar char="○"/>
            </a:pPr>
            <a:r>
              <a:rPr lang="zh-TW"/>
              <a:t>景線的說明</a:t>
            </a:r>
            <a:endParaRPr/>
          </a:p>
          <a:p>
            <a:pPr marL="914400" lvl="1" indent="-317500" rtl="0">
              <a:spcBef>
                <a:spcPts val="0"/>
              </a:spcBef>
              <a:spcAft>
                <a:spcPts val="0"/>
              </a:spcAft>
              <a:buSzPts val="1400"/>
              <a:buChar char="○"/>
            </a:pPr>
            <a:r>
              <a:rPr lang="zh-TW"/>
              <a:t>景線內含的景點列表</a:t>
            </a:r>
            <a:endParaRPr/>
          </a:p>
          <a:p>
            <a:pPr marL="914400" lvl="1" indent="-317500" rtl="0">
              <a:spcBef>
                <a:spcPts val="0"/>
              </a:spcBef>
              <a:spcAft>
                <a:spcPts val="0"/>
              </a:spcAft>
              <a:buSzPts val="1400"/>
              <a:buChar char="○"/>
            </a:pPr>
            <a:r>
              <a:rPr lang="zh-TW"/>
              <a:t>景線內含的景點的所在位置</a:t>
            </a:r>
            <a:endParaRPr/>
          </a:p>
          <a:p>
            <a:pPr marL="914400" marR="0" lvl="0" indent="0" algn="l" rtl="0">
              <a:lnSpc>
                <a:spcPct val="115000"/>
              </a:lnSpc>
              <a:spcBef>
                <a:spcPts val="1600"/>
              </a:spcBef>
              <a:spcAft>
                <a:spcPts val="1600"/>
              </a:spcAft>
              <a:buNone/>
            </a:pPr>
            <a:endParaRPr/>
          </a:p>
        </p:txBody>
      </p:sp>
      <p:pic>
        <p:nvPicPr>
          <p:cNvPr id="83" name="Google Shape;83;p17"/>
          <p:cNvPicPr preferRelativeResize="0"/>
          <p:nvPr/>
        </p:nvPicPr>
        <p:blipFill>
          <a:blip r:embed="rId3">
            <a:alphaModFix/>
          </a:blip>
          <a:stretch>
            <a:fillRect/>
          </a:stretch>
        </p:blipFill>
        <p:spPr>
          <a:xfrm>
            <a:off x="0" y="1152475"/>
            <a:ext cx="5589326" cy="37278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導覽地圖︰景區</a:t>
            </a:r>
            <a:endParaRPr/>
          </a:p>
        </p:txBody>
      </p:sp>
      <p:sp>
        <p:nvSpPr>
          <p:cNvPr id="89" name="Google Shape;89;p18"/>
          <p:cNvSpPr txBox="1">
            <a:spLocks noGrp="1"/>
          </p:cNvSpPr>
          <p:nvPr>
            <p:ph type="body" idx="1"/>
          </p:nvPr>
        </p:nvSpPr>
        <p:spPr>
          <a:xfrm>
            <a:off x="5589325" y="1152475"/>
            <a:ext cx="32430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a:t>景區的導覽畫面會呈現</a:t>
            </a:r>
            <a:endParaRPr/>
          </a:p>
          <a:p>
            <a:pPr marL="914400" lvl="1" indent="-317500" rtl="0">
              <a:spcBef>
                <a:spcPts val="0"/>
              </a:spcBef>
              <a:spcAft>
                <a:spcPts val="0"/>
              </a:spcAft>
              <a:buSzPts val="1400"/>
              <a:buChar char="○"/>
            </a:pPr>
            <a:r>
              <a:rPr lang="zh-TW"/>
              <a:t>景區的說明</a:t>
            </a:r>
            <a:endParaRPr/>
          </a:p>
          <a:p>
            <a:pPr marL="914400" lvl="1" indent="-317500" rtl="0">
              <a:spcBef>
                <a:spcPts val="0"/>
              </a:spcBef>
              <a:spcAft>
                <a:spcPts val="0"/>
              </a:spcAft>
              <a:buSzPts val="1400"/>
              <a:buChar char="○"/>
            </a:pPr>
            <a:r>
              <a:rPr lang="zh-TW"/>
              <a:t>景區內含的景點列表</a:t>
            </a:r>
            <a:endParaRPr/>
          </a:p>
          <a:p>
            <a:pPr marL="914400" lvl="1" indent="-317500" rtl="0">
              <a:spcBef>
                <a:spcPts val="0"/>
              </a:spcBef>
              <a:spcAft>
                <a:spcPts val="0"/>
              </a:spcAft>
              <a:buSzPts val="1400"/>
              <a:buChar char="○"/>
            </a:pPr>
            <a:r>
              <a:rPr lang="zh-TW"/>
              <a:t>景區內含的景點的所在位置</a:t>
            </a:r>
            <a:endParaRPr/>
          </a:p>
          <a:p>
            <a:pPr marL="914400" marR="0" lvl="0" indent="0" algn="l" rtl="0">
              <a:lnSpc>
                <a:spcPct val="115000"/>
              </a:lnSpc>
              <a:spcBef>
                <a:spcPts val="1600"/>
              </a:spcBef>
              <a:spcAft>
                <a:spcPts val="1600"/>
              </a:spcAft>
              <a:buNone/>
            </a:pPr>
            <a:endParaRPr/>
          </a:p>
        </p:txBody>
      </p:sp>
      <p:pic>
        <p:nvPicPr>
          <p:cNvPr id="90" name="Google Shape;90;p18"/>
          <p:cNvPicPr preferRelativeResize="0"/>
          <p:nvPr/>
        </p:nvPicPr>
        <p:blipFill>
          <a:blip r:embed="rId3">
            <a:alphaModFix/>
          </a:blip>
          <a:stretch>
            <a:fillRect/>
          </a:stretch>
        </p:blipFill>
        <p:spPr>
          <a:xfrm>
            <a:off x="0" y="1017725"/>
            <a:ext cx="5589325" cy="34444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導覽地圖︰主題故事</a:t>
            </a:r>
            <a:endParaRPr/>
          </a:p>
        </p:txBody>
      </p:sp>
      <p:sp>
        <p:nvSpPr>
          <p:cNvPr id="96" name="Google Shape;96;p19"/>
          <p:cNvSpPr txBox="1">
            <a:spLocks noGrp="1"/>
          </p:cNvSpPr>
          <p:nvPr>
            <p:ph type="body" idx="1"/>
          </p:nvPr>
        </p:nvSpPr>
        <p:spPr>
          <a:xfrm>
            <a:off x="5589325" y="1152475"/>
            <a:ext cx="32430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a:t>主題故事的導覽畫面會呈現</a:t>
            </a:r>
            <a:endParaRPr/>
          </a:p>
          <a:p>
            <a:pPr marL="914400" lvl="1" indent="-317500" rtl="0">
              <a:spcBef>
                <a:spcPts val="0"/>
              </a:spcBef>
              <a:spcAft>
                <a:spcPts val="0"/>
              </a:spcAft>
              <a:buSzPts val="1400"/>
              <a:buChar char="○"/>
            </a:pPr>
            <a:r>
              <a:rPr lang="zh-TW"/>
              <a:t>主題故事的說明</a:t>
            </a:r>
            <a:endParaRPr/>
          </a:p>
          <a:p>
            <a:pPr marL="914400" lvl="1" indent="-317500" rtl="0">
              <a:spcBef>
                <a:spcPts val="0"/>
              </a:spcBef>
              <a:spcAft>
                <a:spcPts val="0"/>
              </a:spcAft>
              <a:buSzPts val="1400"/>
              <a:buChar char="○"/>
            </a:pPr>
            <a:r>
              <a:rPr lang="zh-TW"/>
              <a:t>主題故事內含的景點/景線/景區列表</a:t>
            </a:r>
            <a:endParaRPr/>
          </a:p>
          <a:p>
            <a:pPr marL="914400" lvl="1" indent="-317500" rtl="0">
              <a:spcBef>
                <a:spcPts val="0"/>
              </a:spcBef>
              <a:spcAft>
                <a:spcPts val="0"/>
              </a:spcAft>
              <a:buSzPts val="1400"/>
              <a:buChar char="○"/>
            </a:pPr>
            <a:r>
              <a:rPr lang="zh-TW"/>
              <a:t>主題故事內含的景點/景線/景區的所在位置</a:t>
            </a:r>
            <a:endParaRPr/>
          </a:p>
          <a:p>
            <a:pPr marL="914400" marR="0" lvl="0" indent="0" algn="l" rtl="0">
              <a:lnSpc>
                <a:spcPct val="115000"/>
              </a:lnSpc>
              <a:spcBef>
                <a:spcPts val="1600"/>
              </a:spcBef>
              <a:spcAft>
                <a:spcPts val="1600"/>
              </a:spcAft>
              <a:buNone/>
            </a:pPr>
            <a:endParaRPr/>
          </a:p>
        </p:txBody>
      </p:sp>
      <p:pic>
        <p:nvPicPr>
          <p:cNvPr id="97" name="Google Shape;97;p19"/>
          <p:cNvPicPr preferRelativeResize="0"/>
          <p:nvPr/>
        </p:nvPicPr>
        <p:blipFill>
          <a:blip r:embed="rId3">
            <a:alphaModFix/>
          </a:blip>
          <a:stretch>
            <a:fillRect/>
          </a:stretch>
        </p:blipFill>
        <p:spPr>
          <a:xfrm>
            <a:off x="0" y="1152475"/>
            <a:ext cx="5589324" cy="31742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帳號註冊</a:t>
            </a:r>
            <a:endParaRPr/>
          </a:p>
        </p:txBody>
      </p:sp>
      <p:sp>
        <p:nvSpPr>
          <p:cNvPr id="103" name="Google Shape;103;p20"/>
          <p:cNvSpPr txBox="1">
            <a:spLocks noGrp="1"/>
          </p:cNvSpPr>
          <p:nvPr>
            <p:ph type="body" idx="1"/>
          </p:nvPr>
        </p:nvSpPr>
        <p:spPr>
          <a:xfrm>
            <a:off x="2849650" y="1405450"/>
            <a:ext cx="5982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a:t>尚未擁有帳號的話點選尚未註冊</a:t>
            </a:r>
            <a:endParaRPr/>
          </a:p>
          <a:p>
            <a:pPr marL="457200" lvl="0" indent="-342900" rtl="0">
              <a:spcBef>
                <a:spcPts val="0"/>
              </a:spcBef>
              <a:spcAft>
                <a:spcPts val="0"/>
              </a:spcAft>
              <a:buSzPts val="1800"/>
              <a:buChar char="●"/>
            </a:pPr>
            <a:r>
              <a:rPr lang="zh-TW"/>
              <a:t>如果擁有文史脈流平台的帳號請點選                   按鈕</a:t>
            </a: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rtl="0">
              <a:spcBef>
                <a:spcPts val="1600"/>
              </a:spcBef>
              <a:spcAft>
                <a:spcPts val="0"/>
              </a:spcAft>
              <a:buNone/>
            </a:pPr>
            <a:r>
              <a:rPr lang="zh-TW"/>
              <a:t>	輸入文史脈流平台帳號密碼進行註冊</a:t>
            </a: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rtl="0">
              <a:spcBef>
                <a:spcPts val="1600"/>
              </a:spcBef>
              <a:spcAft>
                <a:spcPts val="0"/>
              </a:spcAft>
              <a:buNone/>
            </a:pPr>
            <a:endParaRPr/>
          </a:p>
          <a:p>
            <a:pPr marL="914400" marR="0" lvl="0" indent="0" algn="l" rtl="0">
              <a:lnSpc>
                <a:spcPct val="115000"/>
              </a:lnSpc>
              <a:spcBef>
                <a:spcPts val="1600"/>
              </a:spcBef>
              <a:spcAft>
                <a:spcPts val="1600"/>
              </a:spcAft>
              <a:buNone/>
            </a:pPr>
            <a:endParaRPr/>
          </a:p>
        </p:txBody>
      </p:sp>
      <p:pic>
        <p:nvPicPr>
          <p:cNvPr id="104" name="Google Shape;104;p20"/>
          <p:cNvPicPr preferRelativeResize="0"/>
          <p:nvPr/>
        </p:nvPicPr>
        <p:blipFill>
          <a:blip r:embed="rId3">
            <a:alphaModFix/>
          </a:blip>
          <a:stretch>
            <a:fillRect/>
          </a:stretch>
        </p:blipFill>
        <p:spPr>
          <a:xfrm>
            <a:off x="96175" y="1152475"/>
            <a:ext cx="2753474" cy="3820975"/>
          </a:xfrm>
          <a:prstGeom prst="rect">
            <a:avLst/>
          </a:prstGeom>
          <a:noFill/>
          <a:ln>
            <a:noFill/>
          </a:ln>
        </p:spPr>
      </p:pic>
      <p:pic>
        <p:nvPicPr>
          <p:cNvPr id="105" name="Google Shape;105;p20"/>
          <p:cNvPicPr preferRelativeResize="0"/>
          <p:nvPr/>
        </p:nvPicPr>
        <p:blipFill>
          <a:blip r:embed="rId4">
            <a:alphaModFix/>
          </a:blip>
          <a:stretch>
            <a:fillRect/>
          </a:stretch>
        </p:blipFill>
        <p:spPr>
          <a:xfrm>
            <a:off x="3912325" y="2105350"/>
            <a:ext cx="3756151" cy="2272250"/>
          </a:xfrm>
          <a:prstGeom prst="rect">
            <a:avLst/>
          </a:prstGeom>
          <a:noFill/>
          <a:ln>
            <a:noFill/>
          </a:ln>
        </p:spPr>
      </p:pic>
      <p:pic>
        <p:nvPicPr>
          <p:cNvPr id="106" name="Google Shape;106;p20"/>
          <p:cNvPicPr preferRelativeResize="0"/>
          <p:nvPr/>
        </p:nvPicPr>
        <p:blipFill>
          <a:blip r:embed="rId5">
            <a:alphaModFix/>
          </a:blip>
          <a:stretch>
            <a:fillRect/>
          </a:stretch>
        </p:blipFill>
        <p:spPr>
          <a:xfrm>
            <a:off x="7117974" y="1728350"/>
            <a:ext cx="1043625" cy="4923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2514</Words>
  <Application>Microsoft Office PowerPoint</Application>
  <PresentationFormat>如螢幕大小 (16:9)</PresentationFormat>
  <Paragraphs>287</Paragraphs>
  <Slides>56</Slides>
  <Notes>53</Notes>
  <HiddenSlides>0</HiddenSlides>
  <MMClips>0</MMClips>
  <ScaleCrop>false</ScaleCrop>
  <HeadingPairs>
    <vt:vector size="4" baseType="variant">
      <vt:variant>
        <vt:lpstr>佈景主題</vt:lpstr>
      </vt:variant>
      <vt:variant>
        <vt:i4>1</vt:i4>
      </vt:variant>
      <vt:variant>
        <vt:lpstr>投影片標題</vt:lpstr>
      </vt:variant>
      <vt:variant>
        <vt:i4>56</vt:i4>
      </vt:variant>
    </vt:vector>
  </HeadingPairs>
  <TitlesOfParts>
    <vt:vector size="57" baseType="lpstr">
      <vt:lpstr>Simple Light</vt:lpstr>
      <vt:lpstr>SDC-DEH 網站使用手冊</vt:lpstr>
      <vt:lpstr>主頁面</vt:lpstr>
      <vt:lpstr>導覽地圖</vt:lpstr>
      <vt:lpstr>導覽地圖︰景點</vt:lpstr>
      <vt:lpstr>導覽地圖︰景線</vt:lpstr>
      <vt:lpstr>導覽地圖︰景線</vt:lpstr>
      <vt:lpstr>導覽地圖︰景區</vt:lpstr>
      <vt:lpstr>導覽地圖︰主題故事</vt:lpstr>
      <vt:lpstr>帳號註冊</vt:lpstr>
      <vt:lpstr>帳號註冊</vt:lpstr>
      <vt:lpstr>用戶資訊</vt:lpstr>
      <vt:lpstr>創作空間</vt:lpstr>
      <vt:lpstr>創作空間</vt:lpstr>
      <vt:lpstr>創作空間：我的景點</vt:lpstr>
      <vt:lpstr>創作空間：新增景點 </vt:lpstr>
      <vt:lpstr>創作空間：新增景點 </vt:lpstr>
      <vt:lpstr>創作空間：新增景點 - 上傳語音/圖片/影片/聲音</vt:lpstr>
      <vt:lpstr>創作空間：新增景點 - 上傳語音/圖片/影片/聲音 </vt:lpstr>
      <vt:lpstr>創作空間：我的景線</vt:lpstr>
      <vt:lpstr>創作空間：新增景線</vt:lpstr>
      <vt:lpstr>創作空間：我的景區</vt:lpstr>
      <vt:lpstr>創作空間：新增景區</vt:lpstr>
      <vt:lpstr>創作空間：我的主題故事</vt:lpstr>
      <vt:lpstr>創作空間：新增主題故事</vt:lpstr>
      <vt:lpstr>群組Leader可以進行驗證功能</vt:lpstr>
      <vt:lpstr>群組Leader可以進行驗證功能</vt:lpstr>
      <vt:lpstr>歷史紀錄</vt:lpstr>
      <vt:lpstr>歷史紀錄：瀏覽軌跡</vt:lpstr>
      <vt:lpstr>歷史紀錄：行動軌跡</vt:lpstr>
      <vt:lpstr>群組</vt:lpstr>
      <vt:lpstr>群組</vt:lpstr>
      <vt:lpstr>群組列表</vt:lpstr>
      <vt:lpstr>群組資訊</vt:lpstr>
      <vt:lpstr>群組資訊</vt:lpstr>
      <vt:lpstr>群組歷史紀錄</vt:lpstr>
      <vt:lpstr>群組歷史紀錄</vt:lpstr>
      <vt:lpstr>文資學堂</vt:lpstr>
      <vt:lpstr>文資學堂</vt:lpstr>
      <vt:lpstr>文資學堂</vt:lpstr>
      <vt:lpstr>文資學堂</vt:lpstr>
      <vt:lpstr>文資學堂</vt:lpstr>
      <vt:lpstr>文資學堂走讀設定</vt:lpstr>
      <vt:lpstr>文資學堂走讀設定</vt:lpstr>
      <vt:lpstr>文資學堂走讀設定</vt:lpstr>
      <vt:lpstr>文資學堂走讀設定</vt:lpstr>
      <vt:lpstr>文資學堂走讀設定</vt:lpstr>
      <vt:lpstr>文資學堂走讀設定</vt:lpstr>
      <vt:lpstr>文資學堂走讀設定</vt:lpstr>
      <vt:lpstr>文資學堂走讀設定</vt:lpstr>
      <vt:lpstr>文資學堂答題歷史查詢</vt:lpstr>
      <vt:lpstr>文資學堂答題歷史查詢</vt:lpstr>
      <vt:lpstr>問答之批改</vt:lpstr>
      <vt:lpstr>文資學堂答題紀錄</vt:lpstr>
      <vt:lpstr>文資學堂答題得分排名 及 QR Code</vt:lpstr>
      <vt:lpstr>文資學堂答題歷史查詢</vt:lpstr>
      <vt:lpstr>統計表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EXTN-DEH 網站使用手冊</dc:title>
  <dc:creator>黃崇明</dc:creator>
  <cp:lastModifiedBy>李鴻杰</cp:lastModifiedBy>
  <cp:revision>92</cp:revision>
  <dcterms:modified xsi:type="dcterms:W3CDTF">2022-02-21T06:53:57Z</dcterms:modified>
</cp:coreProperties>
</file>